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3" r:id="rId3"/>
  </p:sldMasterIdLst>
  <p:notesMasterIdLst>
    <p:notesMasterId r:id="rId19"/>
  </p:notesMasterIdLst>
  <p:sldIdLst>
    <p:sldId id="293" r:id="rId4"/>
    <p:sldId id="285" r:id="rId5"/>
    <p:sldId id="303" r:id="rId6"/>
    <p:sldId id="323" r:id="rId7"/>
    <p:sldId id="281" r:id="rId8"/>
    <p:sldId id="334" r:id="rId9"/>
    <p:sldId id="333" r:id="rId10"/>
    <p:sldId id="325" r:id="rId11"/>
    <p:sldId id="326" r:id="rId12"/>
    <p:sldId id="331" r:id="rId13"/>
    <p:sldId id="327" r:id="rId14"/>
    <p:sldId id="328" r:id="rId15"/>
    <p:sldId id="332" r:id="rId16"/>
    <p:sldId id="330" r:id="rId17"/>
    <p:sldId id="315" r:id="rId1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Sears" initials="KS" lastIdx="1" clrIdx="0">
    <p:extLst>
      <p:ext uri="{19B8F6BF-5375-455C-9EA6-DF929625EA0E}">
        <p15:presenceInfo xmlns:p15="http://schemas.microsoft.com/office/powerpoint/2012/main" userId="S::kristen.sears@saugeenshores.ca::34ccfdb7-8bee-487f-8344-490549011c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20" autoAdjust="0"/>
  </p:normalViewPr>
  <p:slideViewPr>
    <p:cSldViewPr snapToGrid="0" showGuides="1">
      <p:cViewPr varScale="1">
        <p:scale>
          <a:sx n="107" d="100"/>
          <a:sy n="107" d="100"/>
        </p:scale>
        <p:origin x="1710"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Sears" userId="34ccfdb7-8bee-487f-8344-490549011c84" providerId="ADAL" clId="{23A3DCBF-1810-4321-A28E-134E0A97C7F8}"/>
    <pc:docChg chg="modSld">
      <pc:chgData name="Kristen Sears" userId="34ccfdb7-8bee-487f-8344-490549011c84" providerId="ADAL" clId="{23A3DCBF-1810-4321-A28E-134E0A97C7F8}" dt="2026-04-28T17:55:10.604" v="0" actId="20577"/>
      <pc:docMkLst>
        <pc:docMk/>
      </pc:docMkLst>
      <pc:sldChg chg="modSp mod">
        <pc:chgData name="Kristen Sears" userId="34ccfdb7-8bee-487f-8344-490549011c84" providerId="ADAL" clId="{23A3DCBF-1810-4321-A28E-134E0A97C7F8}" dt="2026-04-28T17:55:10.604" v="0" actId="20577"/>
        <pc:sldMkLst>
          <pc:docMk/>
          <pc:sldMk cId="811609443" sldId="293"/>
        </pc:sldMkLst>
        <pc:spChg chg="mod">
          <ac:chgData name="Kristen Sears" userId="34ccfdb7-8bee-487f-8344-490549011c84" providerId="ADAL" clId="{23A3DCBF-1810-4321-A28E-134E0A97C7F8}" dt="2026-04-28T17:55:10.604" v="0" actId="20577"/>
          <ac:spMkLst>
            <pc:docMk/>
            <pc:sldMk cId="811609443" sldId="293"/>
            <ac:spMk id="2" creationId="{F0B222E0-3C67-4EA0-A69F-1057EB50C0C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A821B-2C96-48F6-B4E6-640F06E16ECB}" type="doc">
      <dgm:prSet loTypeId="urn:microsoft.com/office/officeart/2009/3/layout/SubStepProcess" loCatId="process" qsTypeId="urn:microsoft.com/office/officeart/2005/8/quickstyle/simple1" qsCatId="simple" csTypeId="urn:microsoft.com/office/officeart/2005/8/colors/colorful4" csCatId="colorful" phldr="1"/>
      <dgm:spPr/>
      <dgm:t>
        <a:bodyPr/>
        <a:lstStyle/>
        <a:p>
          <a:endParaRPr lang="en-CA"/>
        </a:p>
      </dgm:t>
    </dgm:pt>
    <dgm:pt modelId="{BD39C410-2323-4F8E-8957-78110BD909B0}">
      <dgm:prSet phldrT="[Text]"/>
      <dgm:spPr/>
      <dgm:t>
        <a:bodyPr/>
        <a:lstStyle/>
        <a:p>
          <a:r>
            <a:rPr lang="en-CA" b="1" dirty="0"/>
            <a:t>Background Review</a:t>
          </a:r>
        </a:p>
      </dgm:t>
    </dgm:pt>
    <dgm:pt modelId="{80DE486F-1149-401F-B35D-4984E2F5912B}" type="parTrans" cxnId="{ABEE395D-4446-4184-A1BF-5DB1B8D2C15B}">
      <dgm:prSet/>
      <dgm:spPr/>
      <dgm:t>
        <a:bodyPr/>
        <a:lstStyle/>
        <a:p>
          <a:endParaRPr lang="en-CA" b="1"/>
        </a:p>
      </dgm:t>
    </dgm:pt>
    <dgm:pt modelId="{64FC3E12-1FDB-43F4-9018-F088235E8684}" type="sibTrans" cxnId="{ABEE395D-4446-4184-A1BF-5DB1B8D2C15B}">
      <dgm:prSet/>
      <dgm:spPr/>
      <dgm:t>
        <a:bodyPr/>
        <a:lstStyle/>
        <a:p>
          <a:endParaRPr lang="en-CA" b="1"/>
        </a:p>
      </dgm:t>
    </dgm:pt>
    <dgm:pt modelId="{5A5B19BF-996B-40C6-910D-A1AAD17785BD}">
      <dgm:prSet phldrT="[Text]"/>
      <dgm:spPr/>
      <dgm:t>
        <a:bodyPr/>
        <a:lstStyle/>
        <a:p>
          <a:r>
            <a:rPr lang="en-CA" b="1" dirty="0"/>
            <a:t>Stakeholder Engagement &amp; Incentive Programs</a:t>
          </a:r>
        </a:p>
      </dgm:t>
    </dgm:pt>
    <dgm:pt modelId="{424515DC-8FCF-456F-83CC-D8FD7D7BED19}" type="parTrans" cxnId="{79423C45-DA5F-469C-B6B9-73D2AE913823}">
      <dgm:prSet/>
      <dgm:spPr/>
      <dgm:t>
        <a:bodyPr/>
        <a:lstStyle/>
        <a:p>
          <a:endParaRPr lang="en-CA" b="1"/>
        </a:p>
      </dgm:t>
    </dgm:pt>
    <dgm:pt modelId="{CE3B8FF4-CAFD-4728-B2A6-2E8D14A043C0}" type="sibTrans" cxnId="{79423C45-DA5F-469C-B6B9-73D2AE913823}">
      <dgm:prSet/>
      <dgm:spPr/>
      <dgm:t>
        <a:bodyPr/>
        <a:lstStyle/>
        <a:p>
          <a:endParaRPr lang="en-CA" b="1"/>
        </a:p>
      </dgm:t>
    </dgm:pt>
    <dgm:pt modelId="{27BEB2AC-4167-4ECA-A2F1-77B1E470176F}">
      <dgm:prSet phldrT="[Text]"/>
      <dgm:spPr/>
      <dgm:t>
        <a:bodyPr/>
        <a:lstStyle/>
        <a:p>
          <a:r>
            <a:rPr lang="en-CA" b="1" dirty="0"/>
            <a:t>Draft CIP</a:t>
          </a:r>
        </a:p>
      </dgm:t>
    </dgm:pt>
    <dgm:pt modelId="{84365B82-FFA7-46FE-B3C4-0844287F4BC3}" type="parTrans" cxnId="{DABE3162-6BA1-4EDD-92B4-5690161E3854}">
      <dgm:prSet/>
      <dgm:spPr/>
      <dgm:t>
        <a:bodyPr/>
        <a:lstStyle/>
        <a:p>
          <a:endParaRPr lang="en-CA" b="1"/>
        </a:p>
      </dgm:t>
    </dgm:pt>
    <dgm:pt modelId="{D6585290-5619-4B35-8CBD-2D36E5FA736F}" type="sibTrans" cxnId="{DABE3162-6BA1-4EDD-92B4-5690161E3854}">
      <dgm:prSet/>
      <dgm:spPr/>
      <dgm:t>
        <a:bodyPr/>
        <a:lstStyle/>
        <a:p>
          <a:endParaRPr lang="en-CA" b="1"/>
        </a:p>
      </dgm:t>
    </dgm:pt>
    <dgm:pt modelId="{2D60DB1B-4E73-453E-AFC8-5B08FA957D98}">
      <dgm:prSet phldrT="[Text]"/>
      <dgm:spPr/>
      <dgm:t>
        <a:bodyPr/>
        <a:lstStyle/>
        <a:p>
          <a:r>
            <a:rPr lang="en-CA" b="1" dirty="0"/>
            <a:t>Final CIP</a:t>
          </a:r>
        </a:p>
      </dgm:t>
    </dgm:pt>
    <dgm:pt modelId="{97D42BB2-7968-4BBA-9872-9248897B25DD}" type="parTrans" cxnId="{50AB7F9F-FE9C-4370-84EB-7B2EA21A4ABD}">
      <dgm:prSet/>
      <dgm:spPr/>
      <dgm:t>
        <a:bodyPr/>
        <a:lstStyle/>
        <a:p>
          <a:endParaRPr lang="en-CA" b="1"/>
        </a:p>
      </dgm:t>
    </dgm:pt>
    <dgm:pt modelId="{B61357A7-B389-4E0B-B3B8-4B6DEF2E4A47}" type="sibTrans" cxnId="{50AB7F9F-FE9C-4370-84EB-7B2EA21A4ABD}">
      <dgm:prSet/>
      <dgm:spPr/>
      <dgm:t>
        <a:bodyPr/>
        <a:lstStyle/>
        <a:p>
          <a:endParaRPr lang="en-CA" b="1"/>
        </a:p>
      </dgm:t>
    </dgm:pt>
    <dgm:pt modelId="{183CBDFD-6BE0-4314-847C-11F75B816F57}" type="pres">
      <dgm:prSet presAssocID="{8A0A821B-2C96-48F6-B4E6-640F06E16ECB}" presName="Name0" presStyleCnt="0">
        <dgm:presLayoutVars>
          <dgm:chMax val="7"/>
          <dgm:dir/>
          <dgm:animOne val="branch"/>
        </dgm:presLayoutVars>
      </dgm:prSet>
      <dgm:spPr/>
    </dgm:pt>
    <dgm:pt modelId="{8AEA49B1-3CB7-4236-9CA5-61C3B148F7AD}" type="pres">
      <dgm:prSet presAssocID="{BD39C410-2323-4F8E-8957-78110BD909B0}" presName="parTx1" presStyleLbl="node1" presStyleIdx="0" presStyleCnt="4"/>
      <dgm:spPr/>
    </dgm:pt>
    <dgm:pt modelId="{BA212919-8A46-4273-ABCC-A9560FFA61F6}" type="pres">
      <dgm:prSet presAssocID="{5A5B19BF-996B-40C6-910D-A1AAD17785BD}" presName="parTx2" presStyleLbl="node1" presStyleIdx="1" presStyleCnt="4"/>
      <dgm:spPr/>
    </dgm:pt>
    <dgm:pt modelId="{AD4169AD-11EF-4206-BFF7-BE7080D3A891}" type="pres">
      <dgm:prSet presAssocID="{27BEB2AC-4167-4ECA-A2F1-77B1E470176F}" presName="parTx3" presStyleLbl="node1" presStyleIdx="2" presStyleCnt="4"/>
      <dgm:spPr/>
    </dgm:pt>
    <dgm:pt modelId="{B2A19671-0D53-48B5-AF18-74F530FA0069}" type="pres">
      <dgm:prSet presAssocID="{2D60DB1B-4E73-453E-AFC8-5B08FA957D98}" presName="parTx4" presStyleLbl="node1" presStyleIdx="3" presStyleCnt="4"/>
      <dgm:spPr/>
    </dgm:pt>
  </dgm:ptLst>
  <dgm:cxnLst>
    <dgm:cxn modelId="{AFC40522-270E-4BCA-9B34-E187AB8D9464}" type="presOf" srcId="{BD39C410-2323-4F8E-8957-78110BD909B0}" destId="{8AEA49B1-3CB7-4236-9CA5-61C3B148F7AD}" srcOrd="0" destOrd="0" presId="urn:microsoft.com/office/officeart/2009/3/layout/SubStepProcess"/>
    <dgm:cxn modelId="{ABEE395D-4446-4184-A1BF-5DB1B8D2C15B}" srcId="{8A0A821B-2C96-48F6-B4E6-640F06E16ECB}" destId="{BD39C410-2323-4F8E-8957-78110BD909B0}" srcOrd="0" destOrd="0" parTransId="{80DE486F-1149-401F-B35D-4984E2F5912B}" sibTransId="{64FC3E12-1FDB-43F4-9018-F088235E8684}"/>
    <dgm:cxn modelId="{DABE3162-6BA1-4EDD-92B4-5690161E3854}" srcId="{8A0A821B-2C96-48F6-B4E6-640F06E16ECB}" destId="{27BEB2AC-4167-4ECA-A2F1-77B1E470176F}" srcOrd="2" destOrd="0" parTransId="{84365B82-FFA7-46FE-B3C4-0844287F4BC3}" sibTransId="{D6585290-5619-4B35-8CBD-2D36E5FA736F}"/>
    <dgm:cxn modelId="{79423C45-DA5F-469C-B6B9-73D2AE913823}" srcId="{8A0A821B-2C96-48F6-B4E6-640F06E16ECB}" destId="{5A5B19BF-996B-40C6-910D-A1AAD17785BD}" srcOrd="1" destOrd="0" parTransId="{424515DC-8FCF-456F-83CC-D8FD7D7BED19}" sibTransId="{CE3B8FF4-CAFD-4728-B2A6-2E8D14A043C0}"/>
    <dgm:cxn modelId="{4A79196F-E187-4C6C-9295-267E4D860BA7}" type="presOf" srcId="{2D60DB1B-4E73-453E-AFC8-5B08FA957D98}" destId="{B2A19671-0D53-48B5-AF18-74F530FA0069}" srcOrd="0" destOrd="0" presId="urn:microsoft.com/office/officeart/2009/3/layout/SubStepProcess"/>
    <dgm:cxn modelId="{B1134D6F-D932-4B11-BB80-58926C9B8451}" type="presOf" srcId="{27BEB2AC-4167-4ECA-A2F1-77B1E470176F}" destId="{AD4169AD-11EF-4206-BFF7-BE7080D3A891}" srcOrd="0" destOrd="0" presId="urn:microsoft.com/office/officeart/2009/3/layout/SubStepProcess"/>
    <dgm:cxn modelId="{268E3C70-C0DE-4AA6-9FDE-9739E778D0B4}" type="presOf" srcId="{5A5B19BF-996B-40C6-910D-A1AAD17785BD}" destId="{BA212919-8A46-4273-ABCC-A9560FFA61F6}" srcOrd="0" destOrd="0" presId="urn:microsoft.com/office/officeart/2009/3/layout/SubStepProcess"/>
    <dgm:cxn modelId="{50AB7F9F-FE9C-4370-84EB-7B2EA21A4ABD}" srcId="{8A0A821B-2C96-48F6-B4E6-640F06E16ECB}" destId="{2D60DB1B-4E73-453E-AFC8-5B08FA957D98}" srcOrd="3" destOrd="0" parTransId="{97D42BB2-7968-4BBA-9872-9248897B25DD}" sibTransId="{B61357A7-B389-4E0B-B3B8-4B6DEF2E4A47}"/>
    <dgm:cxn modelId="{7F4352C3-FCB2-47C8-9A2D-00A2C69892A6}" type="presOf" srcId="{8A0A821B-2C96-48F6-B4E6-640F06E16ECB}" destId="{183CBDFD-6BE0-4314-847C-11F75B816F57}" srcOrd="0" destOrd="0" presId="urn:microsoft.com/office/officeart/2009/3/layout/SubStepProcess"/>
    <dgm:cxn modelId="{5EF76580-B65C-4357-8CF1-22638788A666}" type="presParOf" srcId="{183CBDFD-6BE0-4314-847C-11F75B816F57}" destId="{8AEA49B1-3CB7-4236-9CA5-61C3B148F7AD}" srcOrd="0" destOrd="0" presId="urn:microsoft.com/office/officeart/2009/3/layout/SubStepProcess"/>
    <dgm:cxn modelId="{5DCE7B90-F363-405A-9B88-B8F5F2E0261A}" type="presParOf" srcId="{183CBDFD-6BE0-4314-847C-11F75B816F57}" destId="{BA212919-8A46-4273-ABCC-A9560FFA61F6}" srcOrd="1" destOrd="0" presId="urn:microsoft.com/office/officeart/2009/3/layout/SubStepProcess"/>
    <dgm:cxn modelId="{21BCA4A1-A37B-4BAE-8A84-93C00E9C1B42}" type="presParOf" srcId="{183CBDFD-6BE0-4314-847C-11F75B816F57}" destId="{AD4169AD-11EF-4206-BFF7-BE7080D3A891}" srcOrd="2" destOrd="0" presId="urn:microsoft.com/office/officeart/2009/3/layout/SubStepProcess"/>
    <dgm:cxn modelId="{9FAA9808-3852-49D6-BA58-8A39CF0FDD55}" type="presParOf" srcId="{183CBDFD-6BE0-4314-847C-11F75B816F57}" destId="{B2A19671-0D53-48B5-AF18-74F530FA0069}"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A49B1-3CB7-4236-9CA5-61C3B148F7AD}">
      <dsp:nvSpPr>
        <dsp:cNvPr id="0" name=""/>
        <dsp:cNvSpPr/>
      </dsp:nvSpPr>
      <dsp:spPr>
        <a:xfrm>
          <a:off x="0" y="1361344"/>
          <a:ext cx="1989883" cy="198988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CA" sz="2100" b="1" kern="1200" dirty="0"/>
            <a:t>Background Review</a:t>
          </a:r>
        </a:p>
      </dsp:txBody>
      <dsp:txXfrm>
        <a:off x="291412" y="1652756"/>
        <a:ext cx="1407059" cy="1407059"/>
      </dsp:txXfrm>
    </dsp:sp>
    <dsp:sp modelId="{BA212919-8A46-4273-ABCC-A9560FFA61F6}">
      <dsp:nvSpPr>
        <dsp:cNvPr id="0" name=""/>
        <dsp:cNvSpPr/>
      </dsp:nvSpPr>
      <dsp:spPr>
        <a:xfrm>
          <a:off x="1989883" y="1361344"/>
          <a:ext cx="1989883" cy="1989883"/>
        </a:xfrm>
        <a:prstGeom prst="ellipse">
          <a:avLst/>
        </a:prstGeom>
        <a:solidFill>
          <a:schemeClr val="accent4">
            <a:hueOff val="-3732583"/>
            <a:satOff val="1753"/>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CA" sz="2100" b="1" kern="1200" dirty="0"/>
            <a:t>Stakeholder Engagement &amp; Incentive Programs</a:t>
          </a:r>
        </a:p>
      </dsp:txBody>
      <dsp:txXfrm>
        <a:off x="2281295" y="1652756"/>
        <a:ext cx="1407059" cy="1407059"/>
      </dsp:txXfrm>
    </dsp:sp>
    <dsp:sp modelId="{AD4169AD-11EF-4206-BFF7-BE7080D3A891}">
      <dsp:nvSpPr>
        <dsp:cNvPr id="0" name=""/>
        <dsp:cNvSpPr/>
      </dsp:nvSpPr>
      <dsp:spPr>
        <a:xfrm>
          <a:off x="3979767" y="1361344"/>
          <a:ext cx="1989883" cy="1989883"/>
        </a:xfrm>
        <a:prstGeom prst="ellipse">
          <a:avLst/>
        </a:prstGeom>
        <a:solidFill>
          <a:schemeClr val="accent4">
            <a:hueOff val="-7465166"/>
            <a:satOff val="3507"/>
            <a:lumOff val="1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CA" sz="2100" b="1" kern="1200" dirty="0"/>
            <a:t>Draft CIP</a:t>
          </a:r>
        </a:p>
      </dsp:txBody>
      <dsp:txXfrm>
        <a:off x="4271179" y="1652756"/>
        <a:ext cx="1407059" cy="1407059"/>
      </dsp:txXfrm>
    </dsp:sp>
    <dsp:sp modelId="{B2A19671-0D53-48B5-AF18-74F530FA0069}">
      <dsp:nvSpPr>
        <dsp:cNvPr id="0" name=""/>
        <dsp:cNvSpPr/>
      </dsp:nvSpPr>
      <dsp:spPr>
        <a:xfrm>
          <a:off x="5969650" y="1361344"/>
          <a:ext cx="1989883" cy="1989883"/>
        </a:xfrm>
        <a:prstGeom prst="ellipse">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CA" sz="2100" b="1" kern="1200" dirty="0"/>
            <a:t>Final CIP</a:t>
          </a:r>
        </a:p>
      </dsp:txBody>
      <dsp:txXfrm>
        <a:off x="6261062" y="1652756"/>
        <a:ext cx="1407059" cy="1407059"/>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804" cy="462906"/>
          </a:xfrm>
          <a:prstGeom prst="rect">
            <a:avLst/>
          </a:prstGeom>
        </p:spPr>
        <p:txBody>
          <a:bodyPr vert="horz" lIns="90580" tIns="45290" rIns="90580" bIns="45290" rtlCol="0"/>
          <a:lstStyle>
            <a:lvl1pPr algn="l">
              <a:defRPr sz="1200"/>
            </a:lvl1pPr>
          </a:lstStyle>
          <a:p>
            <a:endParaRPr lang="en-CA" dirty="0"/>
          </a:p>
        </p:txBody>
      </p:sp>
      <p:sp>
        <p:nvSpPr>
          <p:cNvPr id="3" name="Date Placeholder 2"/>
          <p:cNvSpPr>
            <a:spLocks noGrp="1"/>
          </p:cNvSpPr>
          <p:nvPr>
            <p:ph type="dt" idx="1"/>
          </p:nvPr>
        </p:nvSpPr>
        <p:spPr>
          <a:xfrm>
            <a:off x="3936702" y="0"/>
            <a:ext cx="3011804" cy="462906"/>
          </a:xfrm>
          <a:prstGeom prst="rect">
            <a:avLst/>
          </a:prstGeom>
        </p:spPr>
        <p:txBody>
          <a:bodyPr vert="horz" lIns="90580" tIns="45290" rIns="90580" bIns="45290" rtlCol="0"/>
          <a:lstStyle>
            <a:lvl1pPr algn="r">
              <a:defRPr sz="1200"/>
            </a:lvl1pPr>
          </a:lstStyle>
          <a:p>
            <a:fld id="{1A7DA732-CC71-4AC6-BF44-5E4B2009D0F8}" type="datetimeFigureOut">
              <a:rPr lang="en-CA" smtClean="0"/>
              <a:t>2026-04-28</a:t>
            </a:fld>
            <a:endParaRPr lang="en-CA"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0580" tIns="45290" rIns="90580" bIns="45290" rtlCol="0" anchor="ctr"/>
          <a:lstStyle/>
          <a:p>
            <a:endParaRPr lang="en-CA" dirty="0"/>
          </a:p>
        </p:txBody>
      </p:sp>
      <p:sp>
        <p:nvSpPr>
          <p:cNvPr id="5" name="Notes Placeholder 4"/>
          <p:cNvSpPr>
            <a:spLocks noGrp="1"/>
          </p:cNvSpPr>
          <p:nvPr>
            <p:ph type="body" sz="quarter" idx="3"/>
          </p:nvPr>
        </p:nvSpPr>
        <p:spPr>
          <a:xfrm>
            <a:off x="695636" y="4444842"/>
            <a:ext cx="5558804" cy="3637118"/>
          </a:xfrm>
          <a:prstGeom prst="rect">
            <a:avLst/>
          </a:prstGeom>
        </p:spPr>
        <p:txBody>
          <a:bodyPr vert="horz" lIns="90580" tIns="45290" rIns="90580" bIns="452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3170"/>
            <a:ext cx="3011804" cy="462906"/>
          </a:xfrm>
          <a:prstGeom prst="rect">
            <a:avLst/>
          </a:prstGeom>
        </p:spPr>
        <p:txBody>
          <a:bodyPr vert="horz" lIns="90580" tIns="45290" rIns="90580" bIns="4529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702" y="8773170"/>
            <a:ext cx="3011804" cy="462906"/>
          </a:xfrm>
          <a:prstGeom prst="rect">
            <a:avLst/>
          </a:prstGeom>
        </p:spPr>
        <p:txBody>
          <a:bodyPr vert="horz" lIns="90580" tIns="45290" rIns="90580" bIns="45290" rtlCol="0" anchor="b"/>
          <a:lstStyle>
            <a:lvl1pPr algn="r">
              <a:defRPr sz="1200"/>
            </a:lvl1pPr>
          </a:lstStyle>
          <a:p>
            <a:fld id="{8AF77CA6-5A1F-42AB-AFDB-FA1A77EC8971}" type="slidenum">
              <a:rPr lang="en-CA" smtClean="0"/>
              <a:t>‹#›</a:t>
            </a:fld>
            <a:endParaRPr lang="en-CA" dirty="0"/>
          </a:p>
        </p:txBody>
      </p:sp>
    </p:spTree>
    <p:extLst>
      <p:ext uri="{BB962C8B-B14F-4D97-AF65-F5344CB8AC3E}">
        <p14:creationId xmlns:p14="http://schemas.microsoft.com/office/powerpoint/2010/main" val="185321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F77CA6-5A1F-42AB-AFDB-FA1A77EC8971}" type="slidenum">
              <a:rPr lang="en-CA" smtClean="0"/>
              <a:t>3</a:t>
            </a:fld>
            <a:endParaRPr lang="en-CA" dirty="0"/>
          </a:p>
        </p:txBody>
      </p:sp>
    </p:spTree>
    <p:extLst>
      <p:ext uri="{BB962C8B-B14F-4D97-AF65-F5344CB8AC3E}">
        <p14:creationId xmlns:p14="http://schemas.microsoft.com/office/powerpoint/2010/main" val="18972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165816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229462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951904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13F55E-03DC-443D-8759-FF3BC2475162}" type="datetime1">
              <a:rPr lang="en-CA" smtClean="0"/>
              <a:t>2026-04-28</a:t>
            </a:fld>
            <a:endParaRPr lang="en-CA" dirty="0"/>
          </a:p>
        </p:txBody>
      </p:sp>
      <p:sp>
        <p:nvSpPr>
          <p:cNvPr id="4" name="Footer Placeholder 3"/>
          <p:cNvSpPr>
            <a:spLocks noGrp="1"/>
          </p:cNvSpPr>
          <p:nvPr>
            <p:ph type="ftr" sz="quarter" idx="11"/>
          </p:nvPr>
        </p:nvSpPr>
        <p:spPr/>
        <p:txBody>
          <a:bodyPr/>
          <a:lstStyle/>
          <a:p>
            <a:r>
              <a:rPr lang="en-CA" dirty="0"/>
              <a:t>Richmond Hill CIP – Background Study Presentation </a:t>
            </a:r>
          </a:p>
        </p:txBody>
      </p:sp>
      <p:sp>
        <p:nvSpPr>
          <p:cNvPr id="5" name="Slide Number Placeholder 4"/>
          <p:cNvSpPr>
            <a:spLocks noGrp="1"/>
          </p:cNvSpPr>
          <p:nvPr>
            <p:ph type="sldNum" sz="quarter" idx="12"/>
          </p:nvPr>
        </p:nvSpPr>
        <p:spPr/>
        <p:txBody>
          <a:bodyPr/>
          <a:lstStyle/>
          <a:p>
            <a:fld id="{D435906D-2AC9-4463-AD07-CA1AD33EC7E4}" type="slidenum">
              <a:rPr lang="en-CA" smtClean="0"/>
              <a:t>‹#›</a:t>
            </a:fld>
            <a:endParaRPr lang="en-CA" dirty="0"/>
          </a:p>
        </p:txBody>
      </p:sp>
    </p:spTree>
    <p:extLst>
      <p:ext uri="{BB962C8B-B14F-4D97-AF65-F5344CB8AC3E}">
        <p14:creationId xmlns:p14="http://schemas.microsoft.com/office/powerpoint/2010/main" val="115531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111393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5660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255041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414135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328741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409402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378935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2B0CB8-6CFF-4EED-B331-B8F3E1BEAEC5}" type="datetimeFigureOut">
              <a:rPr lang="en-CA" smtClean="0"/>
              <a:t>2026-04-28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F8E906-6CA5-4C8F-929D-EF1B2EE1125D}" type="slidenum">
              <a:rPr lang="en-CA" smtClean="0"/>
              <a:t>‹#›</a:t>
            </a:fld>
            <a:endParaRPr lang="en-CA" dirty="0"/>
          </a:p>
        </p:txBody>
      </p:sp>
    </p:spTree>
    <p:extLst>
      <p:ext uri="{BB962C8B-B14F-4D97-AF65-F5344CB8AC3E}">
        <p14:creationId xmlns:p14="http://schemas.microsoft.com/office/powerpoint/2010/main" val="369758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B0CB8-6CFF-4EED-B331-B8F3E1BEAEC5}" type="datetimeFigureOut">
              <a:rPr lang="en-CA" smtClean="0"/>
              <a:t>2026-04-28</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8E906-6CA5-4C8F-929D-EF1B2EE1125D}" type="slidenum">
              <a:rPr lang="en-CA" smtClean="0"/>
              <a:t>‹#›</a:t>
            </a:fld>
            <a:endParaRPr lang="en-CA" dirty="0"/>
          </a:p>
        </p:txBody>
      </p:sp>
    </p:spTree>
    <p:extLst>
      <p:ext uri="{BB962C8B-B14F-4D97-AF65-F5344CB8AC3E}">
        <p14:creationId xmlns:p14="http://schemas.microsoft.com/office/powerpoint/2010/main" val="31821819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22E0-3C67-4EA0-A69F-1057EB50C0C5}"/>
              </a:ext>
            </a:extLst>
          </p:cNvPr>
          <p:cNvSpPr>
            <a:spLocks noGrp="1"/>
          </p:cNvSpPr>
          <p:nvPr>
            <p:ph type="ctrTitle"/>
          </p:nvPr>
        </p:nvSpPr>
        <p:spPr>
          <a:xfrm>
            <a:off x="464097" y="1362789"/>
            <a:ext cx="6369837" cy="2600878"/>
          </a:xfrm>
        </p:spPr>
        <p:txBody>
          <a:bodyPr anchor="ctr">
            <a:normAutofit fontScale="90000"/>
          </a:bodyPr>
          <a:lstStyle/>
          <a:p>
            <a:pPr algn="l"/>
            <a:r>
              <a:rPr lang="en-CA" sz="4000" b="1" dirty="0">
                <a:solidFill>
                  <a:schemeClr val="accent4"/>
                </a:solidFill>
                <a:latin typeface="Aptos" panose="020B0004020202020204" pitchFamily="34" charset="0"/>
              </a:rPr>
              <a:t>Town of Saugeen Shores</a:t>
            </a:r>
            <a:br>
              <a:rPr lang="en-CA" sz="3000" b="1" dirty="0">
                <a:solidFill>
                  <a:schemeClr val="accent5"/>
                </a:solidFill>
                <a:latin typeface="Aptos" panose="020B0004020202020204" pitchFamily="34" charset="0"/>
              </a:rPr>
            </a:br>
            <a:r>
              <a:rPr lang="en-US" sz="4400" dirty="0">
                <a:solidFill>
                  <a:schemeClr val="accent4">
                    <a:lumMod val="75000"/>
                  </a:schemeClr>
                </a:solidFill>
              </a:rPr>
              <a:t>Proposed CIP Amendment and Guide Overview </a:t>
            </a:r>
            <a:br>
              <a:rPr lang="en-US" sz="4400" dirty="0">
                <a:solidFill>
                  <a:schemeClr val="accent4">
                    <a:lumMod val="75000"/>
                  </a:schemeClr>
                </a:solidFill>
              </a:rPr>
            </a:br>
            <a:r>
              <a:rPr lang="en-US" sz="4400" dirty="0">
                <a:solidFill>
                  <a:schemeClr val="accent4">
                    <a:lumMod val="75000"/>
                  </a:schemeClr>
                </a:solidFill>
              </a:rPr>
              <a:t>Presentation</a:t>
            </a:r>
            <a:br>
              <a:rPr lang="en-CA" sz="3300" dirty="0">
                <a:solidFill>
                  <a:schemeClr val="accent5"/>
                </a:solidFill>
                <a:latin typeface="Aptos" panose="020B0004020202020204" pitchFamily="34" charset="0"/>
              </a:rPr>
            </a:br>
            <a:endParaRPr lang="en-CA" sz="1800" dirty="0">
              <a:solidFill>
                <a:schemeClr val="accent6"/>
              </a:solidFill>
              <a:latin typeface="Aptos" panose="020B0004020202020204" pitchFamily="34" charset="0"/>
            </a:endParaRPr>
          </a:p>
        </p:txBody>
      </p:sp>
      <p:sp>
        <p:nvSpPr>
          <p:cNvPr id="3" name="Subtitle 2">
            <a:extLst>
              <a:ext uri="{FF2B5EF4-FFF2-40B4-BE49-F238E27FC236}">
                <a16:creationId xmlns:a16="http://schemas.microsoft.com/office/drawing/2014/main" id="{A656FECD-AB48-4A21-A9E2-30242E652217}"/>
              </a:ext>
            </a:extLst>
          </p:cNvPr>
          <p:cNvSpPr>
            <a:spLocks noGrp="1"/>
          </p:cNvSpPr>
          <p:nvPr>
            <p:ph type="subTitle" idx="1"/>
          </p:nvPr>
        </p:nvSpPr>
        <p:spPr>
          <a:xfrm>
            <a:off x="579417" y="4019678"/>
            <a:ext cx="4173004" cy="1264587"/>
          </a:xfrm>
        </p:spPr>
        <p:txBody>
          <a:bodyPr anchor="ctr">
            <a:normAutofit/>
          </a:bodyPr>
          <a:lstStyle/>
          <a:p>
            <a:pPr algn="l"/>
            <a:r>
              <a:rPr lang="en-CA" sz="1700" dirty="0">
                <a:solidFill>
                  <a:schemeClr val="accent4"/>
                </a:solidFill>
              </a:rPr>
              <a:t>Statutory Public Meeting</a:t>
            </a:r>
          </a:p>
          <a:p>
            <a:pPr algn="l"/>
            <a:r>
              <a:rPr lang="en-CA" sz="1400" dirty="0">
                <a:solidFill>
                  <a:schemeClr val="bg1"/>
                </a:solidFill>
              </a:rPr>
              <a:t>May 19, 2026</a:t>
            </a:r>
          </a:p>
        </p:txBody>
      </p:sp>
      <p:cxnSp>
        <p:nvCxnSpPr>
          <p:cNvPr id="7" name="Straight Connector 6" descr="Image of four storey apartment building.">
            <a:extLst>
              <a:ext uri="{FF2B5EF4-FFF2-40B4-BE49-F238E27FC236}">
                <a16:creationId xmlns:a16="http://schemas.microsoft.com/office/drawing/2014/main" id="{BEAB8E42-79CD-4C06-AD56-C9D5B8CBD564}"/>
              </a:ext>
            </a:extLst>
          </p:cNvPr>
          <p:cNvCxnSpPr/>
          <p:nvPr/>
        </p:nvCxnSpPr>
        <p:spPr>
          <a:xfrm>
            <a:off x="464098" y="4194772"/>
            <a:ext cx="0" cy="9144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Logo of consulting company.">
            <a:extLst>
              <a:ext uri="{FF2B5EF4-FFF2-40B4-BE49-F238E27FC236}">
                <a16:creationId xmlns:a16="http://schemas.microsoft.com/office/drawing/2014/main" id="{A557304B-022A-4AA5-3FE6-710F0D6BB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606" y="5721306"/>
            <a:ext cx="1671348" cy="757035"/>
          </a:xfrm>
          <a:prstGeom prst="rect">
            <a:avLst/>
          </a:prstGeom>
        </p:spPr>
      </p:pic>
      <p:pic>
        <p:nvPicPr>
          <p:cNvPr id="1026" name="Picture 2" descr="Image of four storey apartment building.">
            <a:extLst>
              <a:ext uri="{FF2B5EF4-FFF2-40B4-BE49-F238E27FC236}">
                <a16:creationId xmlns:a16="http://schemas.microsoft.com/office/drawing/2014/main" id="{70B36E5C-BB5D-4F4C-4072-6877D3CF4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02" t="5584" r="19048" b="34796"/>
          <a:stretch>
            <a:fillRect/>
          </a:stretch>
        </p:blipFill>
        <p:spPr bwMode="auto">
          <a:xfrm>
            <a:off x="6424863" y="0"/>
            <a:ext cx="2719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6094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48B51-393C-4388-6BA4-9FAD55D5C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3F0C1-26F3-F82E-E9DF-1965E8170115}"/>
              </a:ext>
            </a:extLst>
          </p:cNvPr>
          <p:cNvSpPr>
            <a:spLocks noGrp="1"/>
          </p:cNvSpPr>
          <p:nvPr>
            <p:ph type="title"/>
          </p:nvPr>
        </p:nvSpPr>
        <p:spPr>
          <a:xfrm>
            <a:off x="628650" y="365127"/>
            <a:ext cx="7886700" cy="1103346"/>
          </a:xfrm>
        </p:spPr>
        <p:txBody>
          <a:bodyPr>
            <a:normAutofit/>
          </a:bodyPr>
          <a:lstStyle/>
          <a:p>
            <a:r>
              <a:rPr lang="en-CA" sz="2700" b="1" dirty="0">
                <a:solidFill>
                  <a:schemeClr val="accent4"/>
                </a:solidFill>
                <a:latin typeface="Myriad Pro" panose="020B0503030403020204" pitchFamily="34" charset="0"/>
                <a:ea typeface="+mn-ea"/>
                <a:cs typeface="+mn-cs"/>
              </a:rPr>
              <a:t>Program 3: Affordable Missing Middle Grant</a:t>
            </a:r>
            <a:endParaRPr lang="en-CA" dirty="0">
              <a:solidFill>
                <a:schemeClr val="accent4"/>
              </a:solidFill>
            </a:endParaRPr>
          </a:p>
        </p:txBody>
      </p:sp>
      <p:graphicFrame>
        <p:nvGraphicFramePr>
          <p:cNvPr id="4" name="Table 3">
            <a:extLst>
              <a:ext uri="{FF2B5EF4-FFF2-40B4-BE49-F238E27FC236}">
                <a16:creationId xmlns:a16="http://schemas.microsoft.com/office/drawing/2014/main" id="{58F16C7E-E218-93EE-BE2B-5F52098145D3}"/>
              </a:ext>
            </a:extLst>
          </p:cNvPr>
          <p:cNvGraphicFramePr>
            <a:graphicFrameLocks noGrp="1"/>
          </p:cNvGraphicFramePr>
          <p:nvPr>
            <p:extLst>
              <p:ext uri="{D42A27DB-BD31-4B8C-83A1-F6EECF244321}">
                <p14:modId xmlns:p14="http://schemas.microsoft.com/office/powerpoint/2010/main" val="1254489472"/>
              </p:ext>
            </p:extLst>
          </p:nvPr>
        </p:nvGraphicFramePr>
        <p:xfrm>
          <a:off x="724541" y="1689853"/>
          <a:ext cx="7533736" cy="4277360"/>
        </p:xfrm>
        <a:graphic>
          <a:graphicData uri="http://schemas.openxmlformats.org/drawingml/2006/table">
            <a:tbl>
              <a:tblPr firstRow="1" bandRow="1">
                <a:tableStyleId>{C083E6E3-FA7D-4D7B-A595-EF9225AFEA82}</a:tableStyleId>
              </a:tblPr>
              <a:tblGrid>
                <a:gridCol w="1510700">
                  <a:extLst>
                    <a:ext uri="{9D8B030D-6E8A-4147-A177-3AD203B41FA5}">
                      <a16:colId xmlns:a16="http://schemas.microsoft.com/office/drawing/2014/main" val="2631273744"/>
                    </a:ext>
                  </a:extLst>
                </a:gridCol>
                <a:gridCol w="6023036">
                  <a:extLst>
                    <a:ext uri="{9D8B030D-6E8A-4147-A177-3AD203B41FA5}">
                      <a16:colId xmlns:a16="http://schemas.microsoft.com/office/drawing/2014/main" val="2603971528"/>
                    </a:ext>
                  </a:extLst>
                </a:gridCol>
              </a:tblGrid>
              <a:tr h="258532">
                <a:tc>
                  <a:txBody>
                    <a:bodyPr/>
                    <a:lstStyle/>
                    <a:p>
                      <a:endParaRPr lang="en-CA" sz="1600" dirty="0"/>
                    </a:p>
                  </a:txBody>
                  <a:tcPr/>
                </a:tc>
                <a:tc>
                  <a:txBody>
                    <a:bodyPr/>
                    <a:lstStyle/>
                    <a:p>
                      <a:endParaRPr lang="en-CA" sz="1600" dirty="0"/>
                    </a:p>
                  </a:txBody>
                  <a:tcPr/>
                </a:tc>
                <a:extLst>
                  <a:ext uri="{0D108BD9-81ED-4DB2-BD59-A6C34878D82A}">
                    <a16:rowId xmlns:a16="http://schemas.microsoft.com/office/drawing/2014/main" val="4185233806"/>
                  </a:ext>
                </a:extLst>
              </a:tr>
              <a:tr h="556121">
                <a:tc>
                  <a:txBody>
                    <a:bodyPr/>
                    <a:lstStyle/>
                    <a:p>
                      <a:pPr>
                        <a:spcAft>
                          <a:spcPts val="800"/>
                        </a:spcAft>
                      </a:pPr>
                      <a:r>
                        <a:rPr lang="en-CA" sz="1600" b="1" dirty="0"/>
                        <a:t>Description/ Goal:</a:t>
                      </a:r>
                      <a:r>
                        <a:rPr lang="en-CA" sz="1600" dirty="0"/>
                        <a:t> </a:t>
                      </a:r>
                    </a:p>
                  </a:txBody>
                  <a:tcPr anchor="ctr"/>
                </a:tc>
                <a:tc>
                  <a:txBody>
                    <a:bodyPr/>
                    <a:lstStyle/>
                    <a:p>
                      <a:pPr>
                        <a:spcAft>
                          <a:spcPts val="800"/>
                        </a:spcAft>
                      </a:pPr>
                      <a:r>
                        <a:rPr lang="en-US" sz="1600" dirty="0"/>
                        <a:t>To improve the financial viability of developing “missing middle” housing forms (semi-detached, duplexes, triplexes, fourplexes, townhouses, low-rise multi unit dwellings).  </a:t>
                      </a:r>
                      <a:endParaRPr lang="en-CA" sz="1600" dirty="0"/>
                    </a:p>
                  </a:txBody>
                  <a:tcPr anchor="ctr"/>
                </a:tc>
                <a:extLst>
                  <a:ext uri="{0D108BD9-81ED-4DB2-BD59-A6C34878D82A}">
                    <a16:rowId xmlns:a16="http://schemas.microsoft.com/office/drawing/2014/main" val="2940475222"/>
                  </a:ext>
                </a:extLst>
              </a:tr>
              <a:tr h="556121">
                <a:tc>
                  <a:txBody>
                    <a:bodyPr/>
                    <a:lstStyle/>
                    <a:p>
                      <a:pPr>
                        <a:spcAft>
                          <a:spcPts val="800"/>
                        </a:spcAft>
                      </a:pPr>
                      <a:r>
                        <a:rPr lang="en-US" sz="1600" b="1" dirty="0"/>
                        <a:t>Applicable Area</a:t>
                      </a:r>
                      <a:endParaRPr lang="en-CA" sz="1600" dirty="0"/>
                    </a:p>
                  </a:txBody>
                  <a:tcPr anchor="ct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600" dirty="0"/>
                        <a:t>Serviced land within designated urban settlement areas in the Town that is zoned to allow residential uses.  </a:t>
                      </a:r>
                      <a:endParaRPr lang="en-CA" sz="1600" dirty="0"/>
                    </a:p>
                  </a:txBody>
                  <a:tcPr anchor="ctr"/>
                </a:tc>
                <a:extLst>
                  <a:ext uri="{0D108BD9-81ED-4DB2-BD59-A6C34878D82A}">
                    <a16:rowId xmlns:a16="http://schemas.microsoft.com/office/drawing/2014/main" val="1481315270"/>
                  </a:ext>
                </a:extLst>
              </a:tr>
              <a:tr h="943737">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600" b="1" dirty="0"/>
                        <a:t>Maximum Assistance</a:t>
                      </a:r>
                      <a:r>
                        <a:rPr lang="en-US" sz="1600" dirty="0"/>
                        <a:t> </a:t>
                      </a:r>
                      <a:endParaRPr lang="en-CA" sz="1600" dirty="0"/>
                    </a:p>
                  </a:txBody>
                  <a:tcPr anchor="ctr"/>
                </a:tc>
                <a:tc>
                  <a:txBody>
                    <a:bodyPr/>
                    <a:lstStyle/>
                    <a:p>
                      <a:pPr marL="3175" marR="0" lvl="1" indent="0" algn="l" defTabSz="914400" rtl="0" eaLnBrk="1" fontAlgn="auto" latinLnBrk="0" hangingPunct="1">
                        <a:lnSpc>
                          <a:spcPct val="100000"/>
                        </a:lnSpc>
                        <a:spcBef>
                          <a:spcPts val="0"/>
                        </a:spcBef>
                        <a:spcAft>
                          <a:spcPts val="800"/>
                        </a:spcAft>
                        <a:buClrTx/>
                        <a:buSzTx/>
                        <a:buFont typeface="Wingdings" panose="05000000000000000000" pitchFamily="2" charset="2"/>
                        <a:buNone/>
                        <a:tabLst/>
                        <a:defRPr/>
                      </a:pPr>
                      <a:r>
                        <a:rPr lang="en-US" sz="1600" dirty="0"/>
                        <a:t>Grant funding provided on a per unit basis to cover 100% of eligible costs, up to a maximum amount of $250,000 per project.</a:t>
                      </a:r>
                    </a:p>
                    <a:p>
                      <a:pPr marL="625475" lvl="1" indent="-285750">
                        <a:lnSpc>
                          <a:spcPct val="100000"/>
                        </a:lnSpc>
                        <a:spcAft>
                          <a:spcPts val="800"/>
                        </a:spcAft>
                        <a:buFont typeface="Wingdings" panose="05000000000000000000" pitchFamily="2" charset="2"/>
                        <a:buChar char="Ü"/>
                      </a:pPr>
                      <a:r>
                        <a:rPr lang="en-US" sz="1600" kern="1200" dirty="0">
                          <a:solidFill>
                            <a:schemeClr val="tx1"/>
                          </a:solidFill>
                        </a:rPr>
                        <a:t>Rental Unit at Affordable rate – up to $50,000 per unit.</a:t>
                      </a:r>
                    </a:p>
                    <a:p>
                      <a:pPr marL="625475" lvl="1" indent="-285750">
                        <a:lnSpc>
                          <a:spcPct val="100000"/>
                        </a:lnSpc>
                        <a:spcAft>
                          <a:spcPts val="800"/>
                        </a:spcAft>
                        <a:buFont typeface="Wingdings" panose="05000000000000000000" pitchFamily="2" charset="2"/>
                        <a:buChar char="Ü"/>
                      </a:pPr>
                      <a:r>
                        <a:rPr lang="en-US" sz="1600" kern="1200" dirty="0">
                          <a:solidFill>
                            <a:schemeClr val="tx1"/>
                          </a:solidFill>
                        </a:rPr>
                        <a:t>Ownership Unit at Affordable rate – up to $30,000 per unit. </a:t>
                      </a:r>
                    </a:p>
                    <a:p>
                      <a:pPr marL="339725" lvl="1" indent="0">
                        <a:lnSpc>
                          <a:spcPct val="100000"/>
                        </a:lnSpc>
                        <a:spcAft>
                          <a:spcPts val="800"/>
                        </a:spcAft>
                        <a:buFont typeface="Wingdings" panose="05000000000000000000" pitchFamily="2" charset="2"/>
                        <a:buNone/>
                      </a:pPr>
                      <a:endParaRPr lang="en-US" sz="1600" kern="1200" dirty="0">
                        <a:solidFill>
                          <a:schemeClr val="tx1"/>
                        </a:solidFill>
                      </a:endParaRPr>
                    </a:p>
                  </a:txBody>
                  <a:tcPr anchor="ctr"/>
                </a:tc>
                <a:extLst>
                  <a:ext uri="{0D108BD9-81ED-4DB2-BD59-A6C34878D82A}">
                    <a16:rowId xmlns:a16="http://schemas.microsoft.com/office/drawing/2014/main" val="3897405126"/>
                  </a:ext>
                </a:extLst>
              </a:tr>
              <a:tr h="556121">
                <a:tc>
                  <a:txBody>
                    <a:bodyPr/>
                    <a:lstStyle/>
                    <a:p>
                      <a:pPr>
                        <a:spcAft>
                          <a:spcPts val="800"/>
                        </a:spcAft>
                      </a:pPr>
                      <a:r>
                        <a:rPr lang="en-US" sz="1600" b="1" dirty="0"/>
                        <a:t>Eligibility</a:t>
                      </a:r>
                      <a:endParaRPr lang="en-CA" sz="1600" dirty="0"/>
                    </a:p>
                  </a:txBody>
                  <a:tcPr anchor="ctr"/>
                </a:tc>
                <a:tc>
                  <a:txBody>
                    <a:bodyPr/>
                    <a:lstStyle/>
                    <a:p>
                      <a:pPr>
                        <a:spcAft>
                          <a:spcPts val="800"/>
                        </a:spcAft>
                      </a:pPr>
                      <a:r>
                        <a:rPr lang="en-US" sz="1600" b="0" u="none" strike="noStrike" kern="1200" baseline="0" dirty="0">
                          <a:solidFill>
                            <a:schemeClr val="tx1"/>
                          </a:solidFill>
                        </a:rPr>
                        <a:t>Development includes a minimum of 3 units.  </a:t>
                      </a:r>
                    </a:p>
                    <a:p>
                      <a:pPr>
                        <a:spcAft>
                          <a:spcPts val="800"/>
                        </a:spcAft>
                      </a:pPr>
                      <a:r>
                        <a:rPr lang="en-US" sz="1600" dirty="0"/>
                        <a:t>New development, redevelopment, or conversion of properties that result in the creation of net new “missing middle” housing units.   </a:t>
                      </a:r>
                    </a:p>
                  </a:txBody>
                  <a:tcPr anchor="ctr"/>
                </a:tc>
                <a:extLst>
                  <a:ext uri="{0D108BD9-81ED-4DB2-BD59-A6C34878D82A}">
                    <a16:rowId xmlns:a16="http://schemas.microsoft.com/office/drawing/2014/main" val="2195491951"/>
                  </a:ext>
                </a:extLst>
              </a:tr>
            </a:tbl>
          </a:graphicData>
        </a:graphic>
      </p:graphicFrame>
      <p:sp>
        <p:nvSpPr>
          <p:cNvPr id="3" name="Slide Number Placeholder 1">
            <a:extLst>
              <a:ext uri="{FF2B5EF4-FFF2-40B4-BE49-F238E27FC236}">
                <a16:creationId xmlns:a16="http://schemas.microsoft.com/office/drawing/2014/main" id="{D8410F5C-9EBA-7BC7-6CDA-0B23219B99FC}"/>
              </a:ext>
            </a:extLst>
          </p:cNvPr>
          <p:cNvSpPr>
            <a:spLocks noGrp="1"/>
          </p:cNvSpPr>
          <p:nvPr>
            <p:ph type="sldNum" sz="quarter" idx="12"/>
          </p:nvPr>
        </p:nvSpPr>
        <p:spPr>
          <a:xfrm>
            <a:off x="6515100" y="6310310"/>
            <a:ext cx="2057400" cy="365125"/>
          </a:xfrm>
        </p:spPr>
        <p:txBody>
          <a:bodyPr/>
          <a:lstStyle/>
          <a:p>
            <a:fld id="{D435906D-2AC9-4463-AD07-CA1AD33EC7E4}" type="slidenum">
              <a:rPr lang="en-CA" smtClean="0"/>
              <a:t>10</a:t>
            </a:fld>
            <a:endParaRPr lang="en-CA" dirty="0"/>
          </a:p>
        </p:txBody>
      </p:sp>
    </p:spTree>
    <p:extLst>
      <p:ext uri="{BB962C8B-B14F-4D97-AF65-F5344CB8AC3E}">
        <p14:creationId xmlns:p14="http://schemas.microsoft.com/office/powerpoint/2010/main" val="298664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AE691-8960-B3C2-EC1B-3F92226D6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E8559-4658-5E0B-0C80-54DFB0799646}"/>
              </a:ext>
            </a:extLst>
          </p:cNvPr>
          <p:cNvSpPr>
            <a:spLocks noGrp="1"/>
          </p:cNvSpPr>
          <p:nvPr>
            <p:ph type="title"/>
          </p:nvPr>
        </p:nvSpPr>
        <p:spPr/>
        <p:txBody>
          <a:bodyPr>
            <a:normAutofit/>
          </a:bodyPr>
          <a:lstStyle/>
          <a:p>
            <a:r>
              <a:rPr lang="en-CA" sz="2700" b="1" dirty="0">
                <a:solidFill>
                  <a:schemeClr val="accent4"/>
                </a:solidFill>
                <a:latin typeface="Myriad Pro" panose="020B0503030403020204" pitchFamily="34" charset="0"/>
                <a:ea typeface="+mn-ea"/>
                <a:cs typeface="+mn-cs"/>
              </a:rPr>
              <a:t>Program 4: </a:t>
            </a:r>
            <a:r>
              <a:rPr lang="en-US" sz="2700" b="1" dirty="0">
                <a:solidFill>
                  <a:schemeClr val="accent4"/>
                </a:solidFill>
                <a:latin typeface="Myriad Pro" panose="020B0503030403020204" pitchFamily="34" charset="0"/>
                <a:ea typeface="+mn-ea"/>
                <a:cs typeface="+mn-cs"/>
              </a:rPr>
              <a:t>Municipal Fees Grant</a:t>
            </a:r>
            <a:endParaRPr lang="en-CA" dirty="0">
              <a:solidFill>
                <a:schemeClr val="accent4"/>
              </a:solidFill>
            </a:endParaRPr>
          </a:p>
        </p:txBody>
      </p:sp>
      <p:graphicFrame>
        <p:nvGraphicFramePr>
          <p:cNvPr id="4" name="Table 3">
            <a:extLst>
              <a:ext uri="{FF2B5EF4-FFF2-40B4-BE49-F238E27FC236}">
                <a16:creationId xmlns:a16="http://schemas.microsoft.com/office/drawing/2014/main" id="{26D92592-CE9F-2657-30B5-1E6B263920FF}"/>
              </a:ext>
            </a:extLst>
          </p:cNvPr>
          <p:cNvGraphicFramePr>
            <a:graphicFrameLocks noGrp="1"/>
          </p:cNvGraphicFramePr>
          <p:nvPr>
            <p:extLst>
              <p:ext uri="{D42A27DB-BD31-4B8C-83A1-F6EECF244321}">
                <p14:modId xmlns:p14="http://schemas.microsoft.com/office/powerpoint/2010/main" val="2884916082"/>
              </p:ext>
            </p:extLst>
          </p:nvPr>
        </p:nvGraphicFramePr>
        <p:xfrm>
          <a:off x="714914" y="1533575"/>
          <a:ext cx="8084029" cy="4557416"/>
        </p:xfrm>
        <a:graphic>
          <a:graphicData uri="http://schemas.openxmlformats.org/drawingml/2006/table">
            <a:tbl>
              <a:tblPr firstRow="1" bandRow="1">
                <a:tableStyleId>{C083E6E3-FA7D-4D7B-A595-EF9225AFEA82}</a:tableStyleId>
              </a:tblPr>
              <a:tblGrid>
                <a:gridCol w="1476195">
                  <a:extLst>
                    <a:ext uri="{9D8B030D-6E8A-4147-A177-3AD203B41FA5}">
                      <a16:colId xmlns:a16="http://schemas.microsoft.com/office/drawing/2014/main" val="2631273744"/>
                    </a:ext>
                  </a:extLst>
                </a:gridCol>
                <a:gridCol w="3303917">
                  <a:extLst>
                    <a:ext uri="{9D8B030D-6E8A-4147-A177-3AD203B41FA5}">
                      <a16:colId xmlns:a16="http://schemas.microsoft.com/office/drawing/2014/main" val="2603971528"/>
                    </a:ext>
                  </a:extLst>
                </a:gridCol>
                <a:gridCol w="3303917">
                  <a:extLst>
                    <a:ext uri="{9D8B030D-6E8A-4147-A177-3AD203B41FA5}">
                      <a16:colId xmlns:a16="http://schemas.microsoft.com/office/drawing/2014/main" val="2399776972"/>
                    </a:ext>
                  </a:extLst>
                </a:gridCol>
              </a:tblGrid>
              <a:tr h="355227">
                <a:tc>
                  <a:txBody>
                    <a:bodyPr/>
                    <a:lstStyle/>
                    <a:p>
                      <a:endParaRPr lang="en-CA" sz="1600" dirty="0"/>
                    </a:p>
                  </a:txBody>
                  <a:tcPr/>
                </a:tc>
                <a:tc gridSpan="2">
                  <a:txBody>
                    <a:bodyPr/>
                    <a:lstStyle/>
                    <a:p>
                      <a:endParaRPr lang="en-CA" sz="1600" dirty="0"/>
                    </a:p>
                  </a:txBody>
                  <a:tcPr/>
                </a:tc>
                <a:tc hMerge="1">
                  <a:txBody>
                    <a:bodyPr/>
                    <a:lstStyle/>
                    <a:p>
                      <a:endParaRPr lang="en-CA"/>
                    </a:p>
                  </a:txBody>
                  <a:tcPr/>
                </a:tc>
                <a:extLst>
                  <a:ext uri="{0D108BD9-81ED-4DB2-BD59-A6C34878D82A}">
                    <a16:rowId xmlns:a16="http://schemas.microsoft.com/office/drawing/2014/main" val="4185233806"/>
                  </a:ext>
                </a:extLst>
              </a:tr>
              <a:tr h="775041">
                <a:tc>
                  <a:txBody>
                    <a:bodyPr/>
                    <a:lstStyle/>
                    <a:p>
                      <a:pPr>
                        <a:spcAft>
                          <a:spcPts val="800"/>
                        </a:spcAft>
                      </a:pPr>
                      <a:r>
                        <a:rPr lang="en-CA" sz="1400" b="1" dirty="0"/>
                        <a:t>Description/ Goal:</a:t>
                      </a:r>
                      <a:r>
                        <a:rPr lang="en-CA" sz="1400" dirty="0"/>
                        <a:t> </a:t>
                      </a:r>
                    </a:p>
                  </a:txBody>
                  <a:tcPr anchor="ctr"/>
                </a:tc>
                <a:tc gridSpan="2">
                  <a:txBody>
                    <a:bodyPr/>
                    <a:lstStyle/>
                    <a:p>
                      <a:pPr>
                        <a:spcAft>
                          <a:spcPts val="800"/>
                        </a:spcAft>
                      </a:pPr>
                      <a:r>
                        <a:rPr lang="en-US" sz="1400" dirty="0"/>
                        <a:t>A reduction in applicable municipal fees, including planning and building permit fees.  Reduced planning and building permit fees may, in concert with other program support, help encourage development efforts by reducing initial regulatory costs.</a:t>
                      </a:r>
                    </a:p>
                  </a:txBody>
                  <a:tcPr anchor="ctr"/>
                </a:tc>
                <a:tc hMerge="1">
                  <a:txBody>
                    <a:bodyPr/>
                    <a:lstStyle/>
                    <a:p>
                      <a:endParaRPr lang="en-CA"/>
                    </a:p>
                  </a:txBody>
                  <a:tcPr/>
                </a:tc>
                <a:extLst>
                  <a:ext uri="{0D108BD9-81ED-4DB2-BD59-A6C34878D82A}">
                    <a16:rowId xmlns:a16="http://schemas.microsoft.com/office/drawing/2014/main" val="2940475222"/>
                  </a:ext>
                </a:extLst>
              </a:tr>
              <a:tr h="548987">
                <a:tc>
                  <a:txBody>
                    <a:bodyPr/>
                    <a:lstStyle/>
                    <a:p>
                      <a:pPr>
                        <a:spcAft>
                          <a:spcPts val="800"/>
                        </a:spcAft>
                      </a:pPr>
                      <a:r>
                        <a:rPr lang="en-US" sz="1400" b="1" dirty="0"/>
                        <a:t>Applicable Area</a:t>
                      </a:r>
                      <a:endParaRPr lang="en-CA" sz="1400" dirty="0"/>
                    </a:p>
                  </a:txBody>
                  <a:tcPr anchor="ctr"/>
                </a:tc>
                <a:tc gridSpan="2">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400" dirty="0"/>
                        <a:t>Serviced land within designated urban settlement areas in the Town that is zoned to allow residential uses.  </a:t>
                      </a:r>
                      <a:endParaRPr lang="en-CA" sz="1400" dirty="0"/>
                    </a:p>
                  </a:txBody>
                  <a:tcPr anchor="ctr"/>
                </a:tc>
                <a:tc hMerge="1">
                  <a:txBody>
                    <a:bodyPr/>
                    <a:lstStyle/>
                    <a:p>
                      <a:endParaRPr lang="en-CA"/>
                    </a:p>
                  </a:txBody>
                  <a:tcPr/>
                </a:tc>
                <a:extLst>
                  <a:ext uri="{0D108BD9-81ED-4DB2-BD59-A6C34878D82A}">
                    <a16:rowId xmlns:a16="http://schemas.microsoft.com/office/drawing/2014/main" val="1481315270"/>
                  </a:ext>
                </a:extLst>
              </a:tr>
              <a:tr h="164792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400" b="1" dirty="0"/>
                        <a:t>Maximum Assistance</a:t>
                      </a:r>
                      <a:r>
                        <a:rPr lang="en-US" sz="1400" dirty="0"/>
                        <a:t> </a:t>
                      </a:r>
                      <a:endParaRPr lang="en-CA" sz="1400" dirty="0"/>
                    </a:p>
                  </a:txBody>
                  <a:tcPr anchor="ctr"/>
                </a:tc>
                <a:tc>
                  <a:txBody>
                    <a:bodyPr/>
                    <a:lstStyle/>
                    <a:p>
                      <a:pPr lvl="0">
                        <a:spcAft>
                          <a:spcPts val="1200"/>
                        </a:spcAft>
                      </a:pPr>
                      <a:r>
                        <a:rPr lang="en-US" sz="1400" b="1" kern="1200" dirty="0">
                          <a:solidFill>
                            <a:schemeClr val="tx1"/>
                          </a:solidFill>
                          <a:effectLst/>
                        </a:rPr>
                        <a:t>Planning Application Fees Grant: </a:t>
                      </a:r>
                      <a:endParaRPr lang="en-CA" sz="1400" kern="1200" dirty="0">
                        <a:solidFill>
                          <a:schemeClr val="tx1"/>
                        </a:solidFill>
                        <a:effectLst/>
                      </a:endParaRPr>
                    </a:p>
                    <a:p>
                      <a:pPr marL="346075" lvl="1" indent="-285750">
                        <a:spcAft>
                          <a:spcPts val="1200"/>
                        </a:spcAft>
                        <a:buFont typeface="Arial" panose="020B0604020202020204" pitchFamily="34" charset="0"/>
                        <a:buChar char="•"/>
                      </a:pPr>
                      <a:r>
                        <a:rPr lang="en-US" sz="1400" kern="1200" dirty="0">
                          <a:solidFill>
                            <a:schemeClr val="tx1"/>
                          </a:solidFill>
                        </a:rPr>
                        <a:t>Maximum grant of $5,000 per property or the cost of the combined eligible planning application fees, whichever is less. </a:t>
                      </a:r>
                    </a:p>
                    <a:p>
                      <a:pPr marL="346075" lvl="1" indent="-285750">
                        <a:spcAft>
                          <a:spcPts val="1200"/>
                        </a:spcAft>
                        <a:buFont typeface="Arial" panose="020B0604020202020204" pitchFamily="34" charset="0"/>
                        <a:buChar char="•"/>
                      </a:pPr>
                      <a:r>
                        <a:rPr lang="en-CA" sz="1400" dirty="0"/>
                        <a:t>If affordable units are included, fees related to those units may be waived up to 100%.  </a:t>
                      </a:r>
                      <a:endParaRPr lang="en-CA" sz="1400" kern="1200" dirty="0">
                        <a:solidFill>
                          <a:schemeClr val="tx1"/>
                        </a:solidFill>
                        <a:latin typeface="+mn-lt"/>
                        <a:ea typeface="+mn-ea"/>
                        <a:cs typeface="+mn-cs"/>
                      </a:endParaRPr>
                    </a:p>
                  </a:txBody>
                  <a:tcPr/>
                </a:tc>
                <a:tc>
                  <a:txBody>
                    <a:bodyPr/>
                    <a:lstStyle/>
                    <a:p>
                      <a:pPr lvl="0">
                        <a:spcAft>
                          <a:spcPts val="1200"/>
                        </a:spcAft>
                      </a:pPr>
                      <a:r>
                        <a:rPr lang="en-US" sz="1400" b="1" kern="1200" dirty="0">
                          <a:solidFill>
                            <a:schemeClr val="tx1"/>
                          </a:solidFill>
                          <a:effectLst/>
                        </a:rPr>
                        <a:t>Building Permit Fees Grant: </a:t>
                      </a:r>
                      <a:endParaRPr lang="en-CA" sz="1400" b="1" kern="1200" dirty="0">
                        <a:solidFill>
                          <a:schemeClr val="tx1"/>
                        </a:solidFill>
                        <a:effectLst/>
                      </a:endParaRPr>
                    </a:p>
                    <a:p>
                      <a:pPr marL="346075" lvl="1" indent="-285750" algn="l" defTabSz="914400" rtl="0" eaLnBrk="1" latinLnBrk="0" hangingPunct="1">
                        <a:spcAft>
                          <a:spcPts val="1200"/>
                        </a:spcAft>
                        <a:buFont typeface="Arial" panose="020B0604020202020204" pitchFamily="34" charset="0"/>
                        <a:buChar char="•"/>
                      </a:pPr>
                      <a:r>
                        <a:rPr lang="en-US" sz="1400" kern="1200" dirty="0">
                          <a:solidFill>
                            <a:schemeClr val="tx1"/>
                          </a:solidFill>
                        </a:rPr>
                        <a:t>Maximum grant of $30,000 per property or the cost of the combined eligible building permit fees, whichever is less. </a:t>
                      </a:r>
                    </a:p>
                    <a:p>
                      <a:pPr marL="34607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CA" sz="1400" dirty="0"/>
                        <a:t>If affordable units are included, building permit fees related to those units may be waived up to 100%.  </a:t>
                      </a:r>
                      <a:endParaRPr lang="en-CA" sz="1400" kern="1200" dirty="0">
                        <a:solidFill>
                          <a:schemeClr val="tx1"/>
                        </a:solidFill>
                        <a:latin typeface="+mn-lt"/>
                        <a:ea typeface="+mn-ea"/>
                        <a:cs typeface="+mn-cs"/>
                      </a:endParaRPr>
                    </a:p>
                  </a:txBody>
                  <a:tcPr/>
                </a:tc>
                <a:extLst>
                  <a:ext uri="{0D108BD9-81ED-4DB2-BD59-A6C34878D82A}">
                    <a16:rowId xmlns:a16="http://schemas.microsoft.com/office/drawing/2014/main" val="3897405126"/>
                  </a:ext>
                </a:extLst>
              </a:tr>
              <a:tr h="775041">
                <a:tc>
                  <a:txBody>
                    <a:bodyPr/>
                    <a:lstStyle/>
                    <a:p>
                      <a:pPr>
                        <a:spcAft>
                          <a:spcPts val="800"/>
                        </a:spcAft>
                      </a:pPr>
                      <a:r>
                        <a:rPr lang="en-US" sz="1400" b="1" dirty="0"/>
                        <a:t>Eligibility</a:t>
                      </a:r>
                      <a:endParaRPr lang="en-CA" sz="1400" dirty="0"/>
                    </a:p>
                  </a:txBody>
                  <a:tcPr anchor="ctr"/>
                </a:tc>
                <a:tc gridSpan="2">
                  <a:txBody>
                    <a:bodyPr/>
                    <a:lstStyle/>
                    <a:p>
                      <a:pPr>
                        <a:spcAft>
                          <a:spcPts val="800"/>
                        </a:spcAft>
                      </a:pPr>
                      <a:r>
                        <a:rPr lang="en-US" sz="1400" dirty="0"/>
                        <a:t>Program is </a:t>
                      </a:r>
                      <a:r>
                        <a:rPr lang="en-US" sz="1400" kern="1200" dirty="0">
                          <a:solidFill>
                            <a:schemeClr val="tx1"/>
                          </a:solidFill>
                        </a:rPr>
                        <a:t>limited to Purpose Built Rental and/or mixed-use development (rental units with commercial at grade). </a:t>
                      </a:r>
                      <a:endParaRPr lang="en-US" sz="1400" kern="1200" dirty="0">
                        <a:solidFill>
                          <a:schemeClr val="tx1"/>
                        </a:solidFill>
                        <a:latin typeface="+mn-lt"/>
                        <a:ea typeface="+mn-ea"/>
                        <a:cs typeface="+mn-cs"/>
                      </a:endParaRPr>
                    </a:p>
                  </a:txBody>
                  <a:tcPr anchor="ctr"/>
                </a:tc>
                <a:tc hMerge="1">
                  <a:txBody>
                    <a:bodyPr/>
                    <a:lstStyle/>
                    <a:p>
                      <a:endParaRPr lang="en-CA"/>
                    </a:p>
                  </a:txBody>
                  <a:tcPr/>
                </a:tc>
                <a:extLst>
                  <a:ext uri="{0D108BD9-81ED-4DB2-BD59-A6C34878D82A}">
                    <a16:rowId xmlns:a16="http://schemas.microsoft.com/office/drawing/2014/main" val="2195491951"/>
                  </a:ext>
                </a:extLst>
              </a:tr>
            </a:tbl>
          </a:graphicData>
        </a:graphic>
      </p:graphicFrame>
      <p:sp>
        <p:nvSpPr>
          <p:cNvPr id="3" name="Slide Number Placeholder 1">
            <a:extLst>
              <a:ext uri="{FF2B5EF4-FFF2-40B4-BE49-F238E27FC236}">
                <a16:creationId xmlns:a16="http://schemas.microsoft.com/office/drawing/2014/main" id="{088BB868-79C7-0747-5157-9891F5B08985}"/>
              </a:ext>
            </a:extLst>
          </p:cNvPr>
          <p:cNvSpPr>
            <a:spLocks noGrp="1"/>
          </p:cNvSpPr>
          <p:nvPr>
            <p:ph type="sldNum" sz="quarter" idx="12"/>
          </p:nvPr>
        </p:nvSpPr>
        <p:spPr>
          <a:xfrm>
            <a:off x="6457950" y="6356351"/>
            <a:ext cx="2057400" cy="365125"/>
          </a:xfrm>
        </p:spPr>
        <p:txBody>
          <a:bodyPr/>
          <a:lstStyle/>
          <a:p>
            <a:fld id="{D435906D-2AC9-4463-AD07-CA1AD33EC7E4}" type="slidenum">
              <a:rPr lang="en-CA" smtClean="0"/>
              <a:t>11</a:t>
            </a:fld>
            <a:endParaRPr lang="en-CA" dirty="0"/>
          </a:p>
        </p:txBody>
      </p:sp>
    </p:spTree>
    <p:extLst>
      <p:ext uri="{BB962C8B-B14F-4D97-AF65-F5344CB8AC3E}">
        <p14:creationId xmlns:p14="http://schemas.microsoft.com/office/powerpoint/2010/main" val="119145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6F654-E56C-F005-F52E-7A594490D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C75F8-0EAC-45B5-A5E4-D4FBA9DFB275}"/>
              </a:ext>
            </a:extLst>
          </p:cNvPr>
          <p:cNvSpPr>
            <a:spLocks noGrp="1"/>
          </p:cNvSpPr>
          <p:nvPr>
            <p:ph type="title"/>
          </p:nvPr>
        </p:nvSpPr>
        <p:spPr>
          <a:xfrm>
            <a:off x="628649" y="136524"/>
            <a:ext cx="8274718" cy="1325563"/>
          </a:xfrm>
        </p:spPr>
        <p:txBody>
          <a:bodyPr>
            <a:normAutofit/>
          </a:bodyPr>
          <a:lstStyle/>
          <a:p>
            <a:r>
              <a:rPr lang="en-CA" sz="2700" b="1" dirty="0">
                <a:solidFill>
                  <a:schemeClr val="accent4"/>
                </a:solidFill>
                <a:latin typeface="Myriad Pro" panose="020B0503030403020204" pitchFamily="34" charset="0"/>
                <a:ea typeface="+mn-ea"/>
                <a:cs typeface="+mn-cs"/>
              </a:rPr>
              <a:t>Program 5: </a:t>
            </a:r>
            <a:r>
              <a:rPr lang="en-US" sz="2700" b="1" dirty="0">
                <a:solidFill>
                  <a:schemeClr val="accent4"/>
                </a:solidFill>
                <a:latin typeface="Myriad Pro" panose="020B0503030403020204" pitchFamily="34" charset="0"/>
                <a:ea typeface="+mn-ea"/>
                <a:cs typeface="+mn-cs"/>
              </a:rPr>
              <a:t>Municipal Property Acquisition and Disposition for Affordable Housing</a:t>
            </a:r>
            <a:endParaRPr lang="en-CA" dirty="0">
              <a:solidFill>
                <a:schemeClr val="accent4"/>
              </a:solidFill>
            </a:endParaRPr>
          </a:p>
        </p:txBody>
      </p:sp>
      <p:graphicFrame>
        <p:nvGraphicFramePr>
          <p:cNvPr id="4" name="Table 3">
            <a:extLst>
              <a:ext uri="{FF2B5EF4-FFF2-40B4-BE49-F238E27FC236}">
                <a16:creationId xmlns:a16="http://schemas.microsoft.com/office/drawing/2014/main" id="{09335D05-97F1-EE9F-37F6-26787FE2A3ED}"/>
              </a:ext>
            </a:extLst>
          </p:cNvPr>
          <p:cNvGraphicFramePr>
            <a:graphicFrameLocks noGrp="1"/>
          </p:cNvGraphicFramePr>
          <p:nvPr>
            <p:extLst>
              <p:ext uri="{D42A27DB-BD31-4B8C-83A1-F6EECF244321}">
                <p14:modId xmlns:p14="http://schemas.microsoft.com/office/powerpoint/2010/main" val="2876343179"/>
              </p:ext>
            </p:extLst>
          </p:nvPr>
        </p:nvGraphicFramePr>
        <p:xfrm>
          <a:off x="628649" y="1209896"/>
          <a:ext cx="7803081" cy="5344249"/>
        </p:xfrm>
        <a:graphic>
          <a:graphicData uri="http://schemas.openxmlformats.org/drawingml/2006/table">
            <a:tbl>
              <a:tblPr firstRow="1" bandRow="1">
                <a:tableStyleId>{C083E6E3-FA7D-4D7B-A595-EF9225AFEA82}</a:tableStyleId>
              </a:tblPr>
              <a:tblGrid>
                <a:gridCol w="1368145">
                  <a:extLst>
                    <a:ext uri="{9D8B030D-6E8A-4147-A177-3AD203B41FA5}">
                      <a16:colId xmlns:a16="http://schemas.microsoft.com/office/drawing/2014/main" val="2631273744"/>
                    </a:ext>
                  </a:extLst>
                </a:gridCol>
                <a:gridCol w="6434936">
                  <a:extLst>
                    <a:ext uri="{9D8B030D-6E8A-4147-A177-3AD203B41FA5}">
                      <a16:colId xmlns:a16="http://schemas.microsoft.com/office/drawing/2014/main" val="2603971528"/>
                    </a:ext>
                  </a:extLst>
                </a:gridCol>
              </a:tblGrid>
              <a:tr h="330289">
                <a:tc>
                  <a:txBody>
                    <a:bodyPr/>
                    <a:lstStyle/>
                    <a:p>
                      <a:endParaRPr lang="en-CA" sz="1500" dirty="0"/>
                    </a:p>
                  </a:txBody>
                  <a:tcPr/>
                </a:tc>
                <a:tc>
                  <a:txBody>
                    <a:bodyPr/>
                    <a:lstStyle/>
                    <a:p>
                      <a:endParaRPr lang="en-CA" sz="1500" dirty="0"/>
                    </a:p>
                  </a:txBody>
                  <a:tcPr/>
                </a:tc>
                <a:extLst>
                  <a:ext uri="{0D108BD9-81ED-4DB2-BD59-A6C34878D82A}">
                    <a16:rowId xmlns:a16="http://schemas.microsoft.com/office/drawing/2014/main" val="4185233806"/>
                  </a:ext>
                </a:extLst>
              </a:tr>
              <a:tr h="720631">
                <a:tc>
                  <a:txBody>
                    <a:bodyPr/>
                    <a:lstStyle/>
                    <a:p>
                      <a:pPr>
                        <a:spcAft>
                          <a:spcPts val="800"/>
                        </a:spcAft>
                      </a:pPr>
                      <a:r>
                        <a:rPr lang="en-CA" sz="1500" b="1" dirty="0"/>
                        <a:t>Description/ Goal:</a:t>
                      </a:r>
                      <a:r>
                        <a:rPr lang="en-CA" sz="1500" dirty="0"/>
                        <a:t> </a:t>
                      </a:r>
                    </a:p>
                  </a:txBody>
                  <a:tcPr anchor="ctr"/>
                </a:tc>
                <a:tc>
                  <a:txBody>
                    <a:bodyPr/>
                    <a:lstStyle/>
                    <a:p>
                      <a:pPr>
                        <a:spcAft>
                          <a:spcPts val="800"/>
                        </a:spcAft>
                      </a:pPr>
                      <a:r>
                        <a:rPr lang="en-US" sz="1500" b="0" u="none" strike="noStrike" kern="1200" baseline="0" dirty="0">
                          <a:solidFill>
                            <a:schemeClr val="tx1"/>
                          </a:solidFill>
                        </a:rPr>
                        <a:t>Building on the Town Affordable Housing on Town-owned Lands Policy, assistance to developers to develop Affordable Housing on surplus Town-owned lands at below market value through a Request for Proposal (RFP) process.</a:t>
                      </a:r>
                      <a:endParaRPr lang="en-CA" sz="1500" dirty="0"/>
                    </a:p>
                  </a:txBody>
                  <a:tcPr anchor="ctr"/>
                </a:tc>
                <a:extLst>
                  <a:ext uri="{0D108BD9-81ED-4DB2-BD59-A6C34878D82A}">
                    <a16:rowId xmlns:a16="http://schemas.microsoft.com/office/drawing/2014/main" val="2940475222"/>
                  </a:ext>
                </a:extLst>
              </a:tr>
              <a:tr h="720631">
                <a:tc>
                  <a:txBody>
                    <a:bodyPr/>
                    <a:lstStyle/>
                    <a:p>
                      <a:pPr>
                        <a:spcAft>
                          <a:spcPts val="800"/>
                        </a:spcAft>
                      </a:pPr>
                      <a:r>
                        <a:rPr lang="en-US" sz="1500" b="1" dirty="0"/>
                        <a:t>Applicable Area</a:t>
                      </a:r>
                      <a:endParaRPr lang="en-CA" sz="1500" dirty="0"/>
                    </a:p>
                  </a:txBody>
                  <a:tcPr anchor="ct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500" dirty="0"/>
                        <a:t>Land within designated urban settlement areas in the Town that is zoned to allow </a:t>
                      </a:r>
                      <a:r>
                        <a:rPr lang="en-US" sz="1500" kern="1200" dirty="0">
                          <a:solidFill>
                            <a:schemeClr val="tx1"/>
                          </a:solidFill>
                        </a:rPr>
                        <a:t>residential uses. Properties located near essential services and employment hubs may be prioritized due to their strategic advantages. </a:t>
                      </a:r>
                      <a:endParaRPr lang="en-CA" sz="1500" kern="1200" dirty="0">
                        <a:solidFill>
                          <a:schemeClr val="tx1"/>
                        </a:solidFill>
                        <a:latin typeface="+mn-lt"/>
                        <a:ea typeface="+mn-ea"/>
                        <a:cs typeface="+mn-cs"/>
                      </a:endParaRPr>
                    </a:p>
                  </a:txBody>
                  <a:tcPr anchor="ctr"/>
                </a:tc>
                <a:extLst>
                  <a:ext uri="{0D108BD9-81ED-4DB2-BD59-A6C34878D82A}">
                    <a16:rowId xmlns:a16="http://schemas.microsoft.com/office/drawing/2014/main" val="1481315270"/>
                  </a:ext>
                </a:extLst>
              </a:tr>
              <a:tr h="71645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500" b="1" dirty="0"/>
                        <a:t>Assistance</a:t>
                      </a:r>
                      <a:r>
                        <a:rPr lang="en-US" sz="1500" dirty="0"/>
                        <a:t> </a:t>
                      </a:r>
                      <a:endParaRPr lang="en-CA" sz="1500" dirty="0"/>
                    </a:p>
                  </a:txBody>
                  <a:tcPr anchor="ctr"/>
                </a:tc>
                <a:tc>
                  <a:txBody>
                    <a:bodyPr/>
                    <a:lstStyle/>
                    <a:p>
                      <a:pPr marL="285750" marR="0" lvl="1"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lang="en-CA" sz="1500" dirty="0"/>
                        <a:t>Lands sold below market value including either lands owned by the Town or land acquired by the Town and subsequently sold to non-profit developers below market value for the purpose of developing Affordable Housing.</a:t>
                      </a:r>
                      <a:r>
                        <a:rPr lang="en-US" sz="1500" kern="1200" dirty="0">
                          <a:solidFill>
                            <a:schemeClr val="tx1"/>
                          </a:solidFill>
                        </a:rPr>
                        <a:t> </a:t>
                      </a:r>
                    </a:p>
                    <a:p>
                      <a:pPr marL="285750" marR="0" lvl="1"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lang="en-US" sz="1500" kern="1200" dirty="0">
                          <a:solidFill>
                            <a:schemeClr val="tx1"/>
                          </a:solidFill>
                        </a:rPr>
                        <a:t>Non-profit housing developers may qualify for a low-cost purchase of surplus Town-owned land, subject to Council approval, via a Request for Proposal (RFP) process in which developers must present their proposals to the Town.</a:t>
                      </a:r>
                    </a:p>
                    <a:p>
                      <a:pPr marL="285750" marR="0" lvl="1"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lang="en-US" sz="1500" kern="1200" dirty="0">
                          <a:solidFill>
                            <a:schemeClr val="tx1"/>
                          </a:solidFill>
                        </a:rPr>
                        <a:t>Assistance only where the Town, at its sole discretion, pro-actively seeks to dispose of, or acquire, lands for Affordable Housing.  There is no obligation on the part of the Town to utilize this program.</a:t>
                      </a:r>
                    </a:p>
                    <a:p>
                      <a:pPr marL="285750" lvl="1" indent="-285750">
                        <a:lnSpc>
                          <a:spcPct val="100000"/>
                        </a:lnSpc>
                        <a:spcAft>
                          <a:spcPts val="800"/>
                        </a:spcAft>
                        <a:buFont typeface="Wingdings" panose="05000000000000000000" pitchFamily="2" charset="2"/>
                        <a:buChar char="Ü"/>
                      </a:pPr>
                      <a:endParaRPr lang="en-US" sz="1500" kern="1200" dirty="0">
                        <a:solidFill>
                          <a:schemeClr val="tx1"/>
                        </a:solidFill>
                        <a:latin typeface="+mn-lt"/>
                        <a:ea typeface="+mn-ea"/>
                        <a:cs typeface="+mn-cs"/>
                      </a:endParaRPr>
                    </a:p>
                  </a:txBody>
                  <a:tcPr anchor="ctr"/>
                </a:tc>
                <a:extLst>
                  <a:ext uri="{0D108BD9-81ED-4DB2-BD59-A6C34878D82A}">
                    <a16:rowId xmlns:a16="http://schemas.microsoft.com/office/drawing/2014/main" val="3897405126"/>
                  </a:ext>
                </a:extLst>
              </a:tr>
              <a:tr h="720631">
                <a:tc>
                  <a:txBody>
                    <a:bodyPr/>
                    <a:lstStyle/>
                    <a:p>
                      <a:pPr>
                        <a:spcAft>
                          <a:spcPts val="800"/>
                        </a:spcAft>
                      </a:pPr>
                      <a:r>
                        <a:rPr lang="en-US" sz="1500" b="1" dirty="0"/>
                        <a:t>Eligibility</a:t>
                      </a:r>
                      <a:endParaRPr lang="en-CA" sz="1500" dirty="0"/>
                    </a:p>
                  </a:txBody>
                  <a:tcPr anchor="ctr"/>
                </a:tc>
                <a:tc>
                  <a:txBody>
                    <a:bodyPr/>
                    <a:lstStyle/>
                    <a:p>
                      <a:r>
                        <a:rPr lang="en-US" sz="1500" kern="1200" dirty="0">
                          <a:solidFill>
                            <a:schemeClr val="tx1"/>
                          </a:solidFill>
                        </a:rPr>
                        <a:t>To safeguard the Town's commitment to affordability, any sale of Town-owned land will be conditional upon the development of LONG-TERM Affordable Housing on the site. </a:t>
                      </a:r>
                      <a:endParaRPr lang="en-US" sz="1500" kern="1200" dirty="0">
                        <a:solidFill>
                          <a:schemeClr val="tx1"/>
                        </a:solidFill>
                        <a:latin typeface="+mn-lt"/>
                        <a:ea typeface="+mn-ea"/>
                        <a:cs typeface="+mn-cs"/>
                      </a:endParaRPr>
                    </a:p>
                  </a:txBody>
                  <a:tcPr anchor="ctr"/>
                </a:tc>
                <a:extLst>
                  <a:ext uri="{0D108BD9-81ED-4DB2-BD59-A6C34878D82A}">
                    <a16:rowId xmlns:a16="http://schemas.microsoft.com/office/drawing/2014/main" val="2195491951"/>
                  </a:ext>
                </a:extLst>
              </a:tr>
            </a:tbl>
          </a:graphicData>
        </a:graphic>
      </p:graphicFrame>
      <p:sp>
        <p:nvSpPr>
          <p:cNvPr id="3" name="Slide Number Placeholder 1">
            <a:extLst>
              <a:ext uri="{FF2B5EF4-FFF2-40B4-BE49-F238E27FC236}">
                <a16:creationId xmlns:a16="http://schemas.microsoft.com/office/drawing/2014/main" id="{06A05773-F422-48F4-2D2A-1B06028BC12C}"/>
              </a:ext>
            </a:extLst>
          </p:cNvPr>
          <p:cNvSpPr>
            <a:spLocks noGrp="1"/>
          </p:cNvSpPr>
          <p:nvPr>
            <p:ph type="sldNum" sz="quarter" idx="12"/>
          </p:nvPr>
        </p:nvSpPr>
        <p:spPr>
          <a:xfrm>
            <a:off x="6457950" y="6356351"/>
            <a:ext cx="2057400" cy="365125"/>
          </a:xfrm>
        </p:spPr>
        <p:txBody>
          <a:bodyPr/>
          <a:lstStyle/>
          <a:p>
            <a:fld id="{D435906D-2AC9-4463-AD07-CA1AD33EC7E4}" type="slidenum">
              <a:rPr lang="en-CA" smtClean="0"/>
              <a:t>12</a:t>
            </a:fld>
            <a:endParaRPr lang="en-CA" dirty="0"/>
          </a:p>
        </p:txBody>
      </p:sp>
    </p:spTree>
    <p:extLst>
      <p:ext uri="{BB962C8B-B14F-4D97-AF65-F5344CB8AC3E}">
        <p14:creationId xmlns:p14="http://schemas.microsoft.com/office/powerpoint/2010/main" val="409481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5C9D-2F8B-FA9A-980C-2E71FD9AB2C2}"/>
            </a:ext>
          </a:extLst>
        </p:cNvPr>
        <p:cNvGrpSpPr/>
        <p:nvPr/>
      </p:nvGrpSpPr>
      <p:grpSpPr>
        <a:xfrm>
          <a:off x="0" y="0"/>
          <a:ext cx="0" cy="0"/>
          <a:chOff x="0" y="0"/>
          <a:chExt cx="0" cy="0"/>
        </a:xfrm>
      </p:grpSpPr>
      <p:pic>
        <p:nvPicPr>
          <p:cNvPr id="3" name="Picture 2" descr="Image of four storey apartment building.">
            <a:extLst>
              <a:ext uri="{FF2B5EF4-FFF2-40B4-BE49-F238E27FC236}">
                <a16:creationId xmlns:a16="http://schemas.microsoft.com/office/drawing/2014/main" id="{05D90E68-998E-9CF1-374F-19DBA30FE9BB}"/>
              </a:ext>
            </a:extLst>
          </p:cNvPr>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9876" r="20349" b="9876"/>
          <a:stretch>
            <a:fillRect/>
          </a:stretch>
        </p:blipFill>
        <p:spPr bwMode="auto">
          <a:xfrm>
            <a:off x="6445445" y="0"/>
            <a:ext cx="2698556" cy="6858000"/>
          </a:xfrm>
          <a:prstGeom prst="rect">
            <a:avLst/>
          </a:prstGeom>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6EA1928-75C5-FDBC-90EF-00E3E2E287F9}"/>
              </a:ext>
            </a:extLst>
          </p:cNvPr>
          <p:cNvSpPr>
            <a:spLocks noGrp="1"/>
          </p:cNvSpPr>
          <p:nvPr>
            <p:ph type="title" idx="4294967295"/>
          </p:nvPr>
        </p:nvSpPr>
        <p:spPr>
          <a:xfrm>
            <a:off x="565932" y="418371"/>
            <a:ext cx="566708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rPr>
              <a:t>RELATIONSHIP BETWEEN PROGRAMS </a:t>
            </a:r>
          </a:p>
        </p:txBody>
      </p:sp>
      <p:sp>
        <p:nvSpPr>
          <p:cNvPr id="9" name="Slide Number Placeholder 6">
            <a:extLst>
              <a:ext uri="{FF2B5EF4-FFF2-40B4-BE49-F238E27FC236}">
                <a16:creationId xmlns:a16="http://schemas.microsoft.com/office/drawing/2014/main" id="{442CDEC7-A441-09F1-1183-6B795CF5C640}"/>
              </a:ext>
            </a:extLst>
          </p:cNvPr>
          <p:cNvSpPr txBox="1">
            <a:spLocks/>
          </p:cNvSpPr>
          <p:nvPr/>
        </p:nvSpPr>
        <p:spPr>
          <a:xfrm>
            <a:off x="7763521" y="6356350"/>
            <a:ext cx="75182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DCF03DDB-D2B1-4515-8BD2-8EF208B1C7BE}" type="slidenum">
              <a:rPr lang="en-US" smtClean="0">
                <a:solidFill>
                  <a:schemeClr val="tx1">
                    <a:lumMod val="50000"/>
                    <a:lumOff val="50000"/>
                  </a:schemeClr>
                </a:solidFill>
              </a:rPr>
              <a:pPr defTabSz="914400">
                <a:spcAft>
                  <a:spcPts val="600"/>
                </a:spcAft>
              </a:pPr>
              <a:t>13</a:t>
            </a:fld>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id="{2B2AE600-513D-8D77-5E37-B4AB277E5A19}"/>
              </a:ext>
            </a:extLst>
          </p:cNvPr>
          <p:cNvSpPr txBox="1"/>
          <p:nvPr/>
        </p:nvSpPr>
        <p:spPr>
          <a:xfrm>
            <a:off x="565932" y="1274103"/>
            <a:ext cx="5314915" cy="5282665"/>
          </a:xfrm>
          <a:prstGeom prst="rect">
            <a:avLst/>
          </a:prstGeom>
          <a:noFill/>
        </p:spPr>
        <p:txBody>
          <a:bodyPr wrap="square">
            <a:spAutoFit/>
          </a:bodyPr>
          <a:lstStyle/>
          <a:p>
            <a:pPr marL="285750" indent="-285750">
              <a:lnSpc>
                <a:spcPct val="107000"/>
              </a:lnSpc>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There are 4 relevant programs (5</a:t>
            </a:r>
            <a:r>
              <a:rPr lang="en-US" baseline="30000" dirty="0">
                <a:latin typeface="Calibri" panose="020F0502020204030204" pitchFamily="34" charset="0"/>
                <a:ea typeface="Calibri" panose="020F0502020204030204" pitchFamily="34" charset="0"/>
                <a:cs typeface="Arial" panose="020B0604020202020204" pitchFamily="34" charset="0"/>
              </a:rPr>
              <a:t>th</a:t>
            </a:r>
            <a:r>
              <a:rPr lang="en-US" dirty="0">
                <a:latin typeface="Calibri" panose="020F0502020204030204" pitchFamily="34" charset="0"/>
                <a:ea typeface="Calibri" panose="020F0502020204030204" pitchFamily="34" charset="0"/>
                <a:cs typeface="Arial" panose="020B0604020202020204" pitchFamily="34" charset="0"/>
              </a:rPr>
              <a:t> being a municipal land program) for considering the eligibility of a site/project in accessing each program.</a:t>
            </a:r>
          </a:p>
          <a:p>
            <a:pPr marL="285750" indent="-285750">
              <a:lnSpc>
                <a:spcPct val="107000"/>
              </a:lnSpc>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Program 1 (DC-related grant) cannot be combined with Program 2 (ARUs). Note that all rental projects benefit from existing provisions for % reduction  in the DC Act based on the number of bedrooms.</a:t>
            </a:r>
          </a:p>
          <a:p>
            <a:pPr marL="285750" indent="-285750">
              <a:lnSpc>
                <a:spcPct val="107000"/>
              </a:lnSpc>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Affordable units (per the Province’s definition) is a high bar to meet (meaning low cost of rent or ownership) such that DC exemptions for affordable can only apply to these units. </a:t>
            </a:r>
          </a:p>
          <a:p>
            <a:pPr marL="285750" indent="-285750">
              <a:lnSpc>
                <a:spcPct val="107000"/>
              </a:lnSpc>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A more workable definition for Affordable is that provided by CMHC which defines housing as "affordable" if it costs less than 30% of a household's before-tax income.</a:t>
            </a:r>
          </a:p>
        </p:txBody>
      </p:sp>
    </p:spTree>
    <p:extLst>
      <p:ext uri="{BB962C8B-B14F-4D97-AF65-F5344CB8AC3E}">
        <p14:creationId xmlns:p14="http://schemas.microsoft.com/office/powerpoint/2010/main" val="168801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DEA0-92C6-0C56-D637-374F0A76FE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4A8412-821C-6C9A-2298-883ACDB75265}"/>
              </a:ext>
            </a:extLst>
          </p:cNvPr>
          <p:cNvSpPr>
            <a:spLocks noGrp="1"/>
          </p:cNvSpPr>
          <p:nvPr>
            <p:ph type="title" idx="4294967295"/>
          </p:nvPr>
        </p:nvSpPr>
        <p:spPr>
          <a:xfrm>
            <a:off x="565932" y="418371"/>
            <a:ext cx="566708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rPr>
              <a:t>IMPLEMENTATION CONSIDERATIONS</a:t>
            </a:r>
          </a:p>
        </p:txBody>
      </p:sp>
      <p:sp>
        <p:nvSpPr>
          <p:cNvPr id="9" name="Slide Number Placeholder 6">
            <a:extLst>
              <a:ext uri="{FF2B5EF4-FFF2-40B4-BE49-F238E27FC236}">
                <a16:creationId xmlns:a16="http://schemas.microsoft.com/office/drawing/2014/main" id="{948931F2-836C-259F-BDCB-20B7888D28B9}"/>
              </a:ext>
            </a:extLst>
          </p:cNvPr>
          <p:cNvSpPr txBox="1">
            <a:spLocks/>
          </p:cNvSpPr>
          <p:nvPr/>
        </p:nvSpPr>
        <p:spPr>
          <a:xfrm>
            <a:off x="7763521" y="6356350"/>
            <a:ext cx="75182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DCF03DDB-D2B1-4515-8BD2-8EF208B1C7BE}" type="slidenum">
              <a:rPr lang="en-US" smtClean="0">
                <a:solidFill>
                  <a:schemeClr val="tx1">
                    <a:lumMod val="50000"/>
                    <a:lumOff val="50000"/>
                  </a:schemeClr>
                </a:solidFill>
              </a:rPr>
              <a:pPr defTabSz="914400">
                <a:spcAft>
                  <a:spcPts val="600"/>
                </a:spcAft>
              </a:pPr>
              <a:t>14</a:t>
            </a:fld>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id="{02C1921B-BE09-0258-FE27-64002B5A7EAC}"/>
              </a:ext>
            </a:extLst>
          </p:cNvPr>
          <p:cNvSpPr txBox="1"/>
          <p:nvPr/>
        </p:nvSpPr>
        <p:spPr>
          <a:xfrm>
            <a:off x="565932" y="1274103"/>
            <a:ext cx="5074465" cy="2461508"/>
          </a:xfrm>
          <a:prstGeom prst="rect">
            <a:avLst/>
          </a:prstGeom>
          <a:noFill/>
        </p:spPr>
        <p:txBody>
          <a:bodyPr wrap="square">
            <a:spAutoFit/>
          </a:bodyPr>
          <a:lstStyle/>
          <a:p>
            <a:pPr marL="285750" indent="-285750">
              <a:lnSpc>
                <a:spcPct val="107000"/>
              </a:lnSpc>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Promotion and marketing of programs will be critical to CIP’s success and spending of HAF by Dec. 6, 2028.</a:t>
            </a:r>
          </a:p>
          <a:p>
            <a:pPr marL="285750" indent="-285750">
              <a:lnSpc>
                <a:spcPct val="107000"/>
              </a:lnSpc>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Continuous application intake to enable greatest flexibility as projects arise.</a:t>
            </a:r>
          </a:p>
          <a:p>
            <a:pPr marL="285750" indent="-285750">
              <a:lnSpc>
                <a:spcPct val="107000"/>
              </a:lnSpc>
              <a:spcAft>
                <a:spcPts val="1200"/>
              </a:spcAft>
              <a:buFont typeface="Arial" panose="020B0604020202020204" pitchFamily="34" charset="0"/>
              <a:buChar char="•"/>
            </a:pPr>
            <a:r>
              <a:rPr lang="en-CA" dirty="0">
                <a:latin typeface="Calibri" panose="020F0502020204030204" pitchFamily="34" charset="0"/>
                <a:ea typeface="Calibri" panose="020F0502020204030204" pitchFamily="34" charset="0"/>
                <a:cs typeface="Arial" panose="020B0604020202020204" pitchFamily="34" charset="0"/>
              </a:rPr>
              <a:t>Develop a Review/Evaluation staff team to evaluate applications.  </a:t>
            </a:r>
          </a:p>
        </p:txBody>
      </p:sp>
      <p:pic>
        <p:nvPicPr>
          <p:cNvPr id="3" name="Picture 2" descr="Image of four storey apartment building.">
            <a:extLst>
              <a:ext uri="{FF2B5EF4-FFF2-40B4-BE49-F238E27FC236}">
                <a16:creationId xmlns:a16="http://schemas.microsoft.com/office/drawing/2014/main" id="{DE9E20D4-B06A-1A68-FBF7-4B5C794AED81}"/>
              </a:ext>
            </a:extLst>
          </p:cNvPr>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9876" r="20349" b="9876"/>
          <a:stretch>
            <a:fillRect/>
          </a:stretch>
        </p:blipFill>
        <p:spPr bwMode="auto">
          <a:xfrm>
            <a:off x="6445445" y="0"/>
            <a:ext cx="2698556" cy="6858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5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2" descr="Image of four storey residential apartment building.">
            <a:extLst>
              <a:ext uri="{FF2B5EF4-FFF2-40B4-BE49-F238E27FC236}">
                <a16:creationId xmlns:a16="http://schemas.microsoft.com/office/drawing/2014/main" id="{D9592FC4-D3BC-A5DD-5664-225B138C33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84" t="1" r="19788" b="37016"/>
          <a:stretch>
            <a:fillRect/>
          </a:stretch>
        </p:blipFill>
        <p:spPr bwMode="auto">
          <a:xfrm>
            <a:off x="-2" y="0"/>
            <a:ext cx="914285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67BC919-779F-81B6-A2E1-9E849542E649}"/>
              </a:ext>
            </a:extLst>
          </p:cNvPr>
          <p:cNvSpPr>
            <a:spLocks noGrp="1"/>
          </p:cNvSpPr>
          <p:nvPr>
            <p:ph type="title" idx="4294967295"/>
          </p:nvPr>
        </p:nvSpPr>
        <p:spPr>
          <a:xfrm>
            <a:off x="1551146" y="733341"/>
            <a:ext cx="647882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chemeClr val="bg1"/>
                </a:solidFill>
                <a:effectLst/>
                <a:uLnTx/>
                <a:uFillTx/>
                <a:latin typeface="Myriad Pro" panose="020B0503030403020204" pitchFamily="34" charset="0"/>
                <a:ea typeface="+mn-ea"/>
                <a:cs typeface="+mn-cs"/>
              </a:rPr>
              <a:t>Q &amp; A</a:t>
            </a:r>
          </a:p>
        </p:txBody>
      </p:sp>
      <p:grpSp>
        <p:nvGrpSpPr>
          <p:cNvPr id="4" name="Group 3" descr="Decorative line.">
            <a:extLst>
              <a:ext uri="{FF2B5EF4-FFF2-40B4-BE49-F238E27FC236}">
                <a16:creationId xmlns:a16="http://schemas.microsoft.com/office/drawing/2014/main" id="{DD74079A-0CDC-E02B-676E-E24911957552}"/>
              </a:ext>
            </a:extLst>
          </p:cNvPr>
          <p:cNvGrpSpPr/>
          <p:nvPr/>
        </p:nvGrpSpPr>
        <p:grpSpPr>
          <a:xfrm rot="10800000">
            <a:off x="-1" y="620680"/>
            <a:ext cx="1452535" cy="686981"/>
            <a:chOff x="3203848" y="6093296"/>
            <a:chExt cx="5940152" cy="432048"/>
          </a:xfrm>
        </p:grpSpPr>
        <p:cxnSp>
          <p:nvCxnSpPr>
            <p:cNvPr id="5" name="Straight Connector 4">
              <a:extLst>
                <a:ext uri="{FF2B5EF4-FFF2-40B4-BE49-F238E27FC236}">
                  <a16:creationId xmlns:a16="http://schemas.microsoft.com/office/drawing/2014/main" id="{C82C51FD-C3F9-9BFC-C4A8-8BD6885FF5BC}"/>
                </a:ext>
              </a:extLst>
            </p:cNvPr>
            <p:cNvCxnSpPr/>
            <p:nvPr/>
          </p:nvCxnSpPr>
          <p:spPr>
            <a:xfrm flipH="1">
              <a:off x="3203848" y="6309320"/>
              <a:ext cx="5940152" cy="0"/>
            </a:xfrm>
            <a:prstGeom prst="line">
              <a:avLst/>
            </a:prstGeom>
            <a:ln w="38100">
              <a:solidFill>
                <a:schemeClr val="bg1"/>
              </a:solidFill>
            </a:ln>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FE94617B-CCF5-B3AA-646B-3B80A0FB41FD}"/>
                </a:ext>
              </a:extLst>
            </p:cNvPr>
            <p:cNvCxnSpPr/>
            <p:nvPr/>
          </p:nvCxnSpPr>
          <p:spPr>
            <a:xfrm>
              <a:off x="3203848" y="6093296"/>
              <a:ext cx="0" cy="432048"/>
            </a:xfrm>
            <a:prstGeom prst="line">
              <a:avLst/>
            </a:prstGeom>
            <a:ln w="38100">
              <a:solidFill>
                <a:schemeClr val="bg1"/>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82491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four storey apartment building.">
            <a:extLst>
              <a:ext uri="{FF2B5EF4-FFF2-40B4-BE49-F238E27FC236}">
                <a16:creationId xmlns:a16="http://schemas.microsoft.com/office/drawing/2014/main" id="{E394837F-9BCB-1756-8700-75D083C82E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6" r="58364"/>
          <a:stretch>
            <a:fillRect/>
          </a:stretch>
        </p:blipFill>
        <p:spPr bwMode="auto">
          <a:xfrm>
            <a:off x="5751576" y="694580"/>
            <a:ext cx="3387981" cy="61634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435906D-2AC9-4463-AD07-CA1AD33EC7E4}" type="slidenum">
              <a:rPr lang="en-CA" smtClean="0"/>
              <a:t>2</a:t>
            </a:fld>
            <a:endParaRPr lang="en-CA" dirty="0"/>
          </a:p>
        </p:txBody>
      </p:sp>
      <p:sp>
        <p:nvSpPr>
          <p:cNvPr id="3" name="Title 2"/>
          <p:cNvSpPr>
            <a:spLocks noGrp="1"/>
          </p:cNvSpPr>
          <p:nvPr>
            <p:ph type="title" idx="4294967295"/>
          </p:nvPr>
        </p:nvSpPr>
        <p:spPr>
          <a:xfrm>
            <a:off x="610823" y="637045"/>
            <a:ext cx="510575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rPr>
              <a:t>HOUSING-FOCUSED INCENTIVES</a:t>
            </a:r>
          </a:p>
        </p:txBody>
      </p:sp>
      <p:pic>
        <p:nvPicPr>
          <p:cNvPr id="6" name="Picture 2" descr="Image of four storey apartment building.">
            <a:extLst>
              <a:ext uri="{FF2B5EF4-FFF2-40B4-BE49-F238E27FC236}">
                <a16:creationId xmlns:a16="http://schemas.microsoft.com/office/drawing/2014/main" id="{8C6531A0-3D18-7AAC-BD0E-D9919D374188}"/>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9876" b="9876"/>
          <a:stretch/>
        </p:blipFill>
        <p:spPr bwMode="auto">
          <a:xfrm>
            <a:off x="5751576" y="0"/>
            <a:ext cx="3387981" cy="6858000"/>
          </a:xfrm>
          <a:prstGeom prst="rect">
            <a:avLst/>
          </a:prstGeom>
          <a:extLst>
            <a:ext uri="{909E8E84-426E-40DD-AFC4-6F175D3DCCD1}">
              <a14:hiddenFill xmlns:a14="http://schemas.microsoft.com/office/drawing/2010/main">
                <a:solidFill>
                  <a:srgbClr val="FFFFFF"/>
                </a:solidFill>
              </a14:hiddenFill>
            </a:ext>
          </a:extLst>
        </p:spPr>
      </p:pic>
      <p:sp>
        <p:nvSpPr>
          <p:cNvPr id="4" name="Slide Number Placeholder 1">
            <a:extLst>
              <a:ext uri="{FF2B5EF4-FFF2-40B4-BE49-F238E27FC236}">
                <a16:creationId xmlns:a16="http://schemas.microsoft.com/office/drawing/2014/main" id="{F1CA3276-2D9B-7C8B-39D8-7284756DDE5C}"/>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435906D-2AC9-4463-AD07-CA1AD33EC7E4}" type="slidenum">
              <a:rPr lang="en-CA" smtClean="0">
                <a:solidFill>
                  <a:schemeClr val="bg1"/>
                </a:solidFill>
              </a:rPr>
              <a:pPr/>
              <a:t>2</a:t>
            </a:fld>
            <a:endParaRPr lang="en-CA" dirty="0">
              <a:solidFill>
                <a:schemeClr val="bg1"/>
              </a:solidFill>
            </a:endParaRPr>
          </a:p>
        </p:txBody>
      </p:sp>
      <p:sp>
        <p:nvSpPr>
          <p:cNvPr id="7" name="TextBox 6">
            <a:extLst>
              <a:ext uri="{FF2B5EF4-FFF2-40B4-BE49-F238E27FC236}">
                <a16:creationId xmlns:a16="http://schemas.microsoft.com/office/drawing/2014/main" id="{00455443-7DEE-AFB2-25D8-7740D9B39D58}"/>
              </a:ext>
            </a:extLst>
          </p:cNvPr>
          <p:cNvSpPr txBox="1"/>
          <p:nvPr/>
        </p:nvSpPr>
        <p:spPr>
          <a:xfrm>
            <a:off x="569620" y="1271714"/>
            <a:ext cx="5105756" cy="5355312"/>
          </a:xfrm>
          <a:prstGeom prst="rect">
            <a:avLst/>
          </a:prstGeom>
          <a:noFill/>
        </p:spPr>
        <p:txBody>
          <a:bodyPr wrap="square">
            <a:spAutoFit/>
          </a:bodyPr>
          <a:lstStyle/>
          <a:p>
            <a:pPr lvl="0"/>
            <a:r>
              <a:rPr lang="en-CA" b="1" dirty="0">
                <a:highlight>
                  <a:srgbClr val="FFFFFF"/>
                </a:highlight>
              </a:rPr>
              <a:t>Key Objectives: </a:t>
            </a:r>
          </a:p>
          <a:p>
            <a:pPr marL="285750" lvl="0" indent="-285750">
              <a:buFont typeface="Arial" panose="020B0604020202020204" pitchFamily="34" charset="0"/>
              <a:buChar char="•"/>
            </a:pPr>
            <a:r>
              <a:rPr lang="en-CA" dirty="0">
                <a:highlight>
                  <a:srgbClr val="FFFFFF"/>
                </a:highlight>
              </a:rPr>
              <a:t>As a separately funded, time-limited supplement to the 2024 CIP, identify a range of targeted housing development supports.</a:t>
            </a:r>
          </a:p>
          <a:p>
            <a:pPr lvl="0"/>
            <a:endParaRPr lang="en-CA" dirty="0">
              <a:highlight>
                <a:srgbClr val="FFFFFF"/>
              </a:highlight>
            </a:endParaRPr>
          </a:p>
          <a:p>
            <a:pPr marL="285750" lvl="0" indent="-285750">
              <a:buFont typeface="Arial" panose="020B0604020202020204" pitchFamily="34" charset="0"/>
              <a:buChar char="•"/>
            </a:pPr>
            <a:r>
              <a:rPr lang="en-CA" dirty="0">
                <a:highlight>
                  <a:srgbClr val="FFFFFF"/>
                </a:highlight>
              </a:rPr>
              <a:t>Program support prioritized for rental and affordable rental housing development. </a:t>
            </a:r>
          </a:p>
          <a:p>
            <a:pPr marL="285750" lvl="0" indent="-285750">
              <a:buFont typeface="Arial" panose="020B0604020202020204" pitchFamily="34" charset="0"/>
              <a:buChar char="•"/>
            </a:pPr>
            <a:endParaRPr lang="en-CA" dirty="0">
              <a:highlight>
                <a:srgbClr val="FFFFFF"/>
              </a:highlight>
            </a:endParaRPr>
          </a:p>
          <a:p>
            <a:pPr marL="285750" lvl="0" indent="-285750">
              <a:buFont typeface="Arial" panose="020B0604020202020204" pitchFamily="34" charset="0"/>
              <a:buChar char="•"/>
            </a:pPr>
            <a:r>
              <a:rPr lang="en-CA" dirty="0">
                <a:highlight>
                  <a:srgbClr val="FFFFFF"/>
                </a:highlight>
              </a:rPr>
              <a:t>Additionally, support for a range of housing forms, and generalized support for affordable rental and affordable ownership housing.</a:t>
            </a:r>
          </a:p>
          <a:p>
            <a:pPr lvl="0"/>
            <a:endParaRPr lang="en-CA" b="1" dirty="0">
              <a:highlight>
                <a:srgbClr val="FFFFFF"/>
              </a:highlight>
            </a:endParaRPr>
          </a:p>
          <a:p>
            <a:pPr lvl="0"/>
            <a:r>
              <a:rPr lang="en-CA" b="1" dirty="0">
                <a:highlight>
                  <a:srgbClr val="FFFFFF"/>
                </a:highlight>
              </a:rPr>
              <a:t>The CIP: </a:t>
            </a:r>
          </a:p>
          <a:p>
            <a:pPr marL="285750" lvl="0" indent="-285750">
              <a:buFont typeface="Arial" panose="020B0604020202020204" pitchFamily="34" charset="0"/>
              <a:buChar char="•"/>
            </a:pPr>
            <a:r>
              <a:rPr lang="en-CA" dirty="0">
                <a:highlight>
                  <a:srgbClr val="FFFFFF"/>
                </a:highlight>
              </a:rPr>
              <a:t>Is aligned with County and Town housing strategies, legislative requirements, HAF funding, and best practices.</a:t>
            </a:r>
          </a:p>
          <a:p>
            <a:pPr marL="285750" lvl="0" indent="-285750">
              <a:buFont typeface="Arial" panose="020B0604020202020204" pitchFamily="34" charset="0"/>
              <a:buChar char="•"/>
            </a:pPr>
            <a:endParaRPr lang="en-CA" dirty="0">
              <a:highlight>
                <a:srgbClr val="FFFFFF"/>
              </a:highlight>
            </a:endParaRPr>
          </a:p>
          <a:p>
            <a:pPr marL="285750" lvl="0" indent="-285750">
              <a:buFont typeface="Arial" panose="020B0604020202020204" pitchFamily="34" charset="0"/>
              <a:buChar char="•"/>
            </a:pPr>
            <a:r>
              <a:rPr lang="en-CA" dirty="0">
                <a:highlight>
                  <a:srgbClr val="FFFFFF"/>
                </a:highlight>
              </a:rPr>
              <a:t>Provides a clear implementation roadmap for program delivery and monitoring.</a:t>
            </a:r>
          </a:p>
        </p:txBody>
      </p:sp>
      <p:grpSp>
        <p:nvGrpSpPr>
          <p:cNvPr id="44" name="Group 43" descr="Decorative line"/>
          <p:cNvGrpSpPr/>
          <p:nvPr/>
        </p:nvGrpSpPr>
        <p:grpSpPr>
          <a:xfrm>
            <a:off x="5555421" y="598907"/>
            <a:ext cx="3584136" cy="499803"/>
            <a:chOff x="3203848" y="6093296"/>
            <a:chExt cx="5940152" cy="1461180"/>
          </a:xfrm>
        </p:grpSpPr>
        <p:cxnSp>
          <p:nvCxnSpPr>
            <p:cNvPr id="45" name="Straight Connector 44"/>
            <p:cNvCxnSpPr/>
            <p:nvPr/>
          </p:nvCxnSpPr>
          <p:spPr>
            <a:xfrm flipH="1">
              <a:off x="3203848" y="6309320"/>
              <a:ext cx="5940152" cy="0"/>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cxnSp>
          <p:nvCxnSpPr>
            <p:cNvPr id="46" name="Straight Connector 45"/>
            <p:cNvCxnSpPr>
              <a:cxnSpLocks/>
            </p:cNvCxnSpPr>
            <p:nvPr/>
          </p:nvCxnSpPr>
          <p:spPr>
            <a:xfrm>
              <a:off x="3203848" y="6093296"/>
              <a:ext cx="0" cy="1461180"/>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69175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descr="Timeline of project development. Project initiated in September of 2025 with a background review and anticipated project completion date of May 2026.">
            <a:extLst>
              <a:ext uri="{FF2B5EF4-FFF2-40B4-BE49-F238E27FC236}">
                <a16:creationId xmlns:a16="http://schemas.microsoft.com/office/drawing/2014/main" id="{4E076354-6BF5-42B2-9464-D2B7AD7510B1}"/>
              </a:ext>
            </a:extLst>
          </p:cNvPr>
          <p:cNvGraphicFramePr/>
          <p:nvPr>
            <p:extLst>
              <p:ext uri="{D42A27DB-BD31-4B8C-83A1-F6EECF244321}">
                <p14:modId xmlns:p14="http://schemas.microsoft.com/office/powerpoint/2010/main" val="3548328813"/>
              </p:ext>
            </p:extLst>
          </p:nvPr>
        </p:nvGraphicFramePr>
        <p:xfrm>
          <a:off x="592233" y="1341848"/>
          <a:ext cx="7959534" cy="471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descr="Project timeline arrow from left to right to illustrate direction of timeline of project development.">
            <a:extLst>
              <a:ext uri="{FF2B5EF4-FFF2-40B4-BE49-F238E27FC236}">
                <a16:creationId xmlns:a16="http://schemas.microsoft.com/office/drawing/2014/main" id="{053F1941-CB72-18E5-96DF-5AF5720D4287}"/>
              </a:ext>
            </a:extLst>
          </p:cNvPr>
          <p:cNvSpPr/>
          <p:nvPr/>
        </p:nvSpPr>
        <p:spPr>
          <a:xfrm>
            <a:off x="628369" y="1881560"/>
            <a:ext cx="7887261" cy="651981"/>
          </a:xfrm>
          <a:prstGeom prst="rightArrow">
            <a:avLst/>
          </a:prstGeom>
          <a:gradFill flip="none" rotWithShape="1">
            <a:gsLst>
              <a:gs pos="8000">
                <a:schemeClr val="accent4"/>
              </a:gs>
              <a:gs pos="42000">
                <a:srgbClr val="00B050"/>
              </a:gs>
              <a:gs pos="71000">
                <a:schemeClr val="accent2"/>
              </a:gs>
              <a:gs pos="96000">
                <a:schemeClr val="accent5"/>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p:cNvSpPr>
            <a:spLocks noGrp="1"/>
          </p:cNvSpPr>
          <p:nvPr>
            <p:ph type="sldNum" sz="quarter" idx="12"/>
          </p:nvPr>
        </p:nvSpPr>
        <p:spPr/>
        <p:txBody>
          <a:bodyPr/>
          <a:lstStyle/>
          <a:p>
            <a:fld id="{D435906D-2AC9-4463-AD07-CA1AD33EC7E4}" type="slidenum">
              <a:rPr lang="en-CA" smtClean="0"/>
              <a:t>3</a:t>
            </a:fld>
            <a:endParaRPr lang="en-CA" dirty="0"/>
          </a:p>
        </p:txBody>
      </p:sp>
      <p:sp>
        <p:nvSpPr>
          <p:cNvPr id="3" name="Title 2"/>
          <p:cNvSpPr>
            <a:spLocks noGrp="1"/>
          </p:cNvSpPr>
          <p:nvPr>
            <p:ph type="title" idx="4294967295"/>
          </p:nvPr>
        </p:nvSpPr>
        <p:spPr>
          <a:xfrm>
            <a:off x="1318666" y="392475"/>
            <a:ext cx="337626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rPr>
              <a:t>CIP REVIEW PROCESS</a:t>
            </a:r>
          </a:p>
        </p:txBody>
      </p:sp>
      <p:grpSp>
        <p:nvGrpSpPr>
          <p:cNvPr id="44" name="Group 43" descr="Decorative line"/>
          <p:cNvGrpSpPr/>
          <p:nvPr/>
        </p:nvGrpSpPr>
        <p:grpSpPr>
          <a:xfrm>
            <a:off x="4708398" y="380053"/>
            <a:ext cx="4435602" cy="499803"/>
            <a:chOff x="3203848" y="6093296"/>
            <a:chExt cx="5940152" cy="1461180"/>
          </a:xfrm>
        </p:grpSpPr>
        <p:cxnSp>
          <p:nvCxnSpPr>
            <p:cNvPr id="45" name="Straight Connector 44"/>
            <p:cNvCxnSpPr/>
            <p:nvPr/>
          </p:nvCxnSpPr>
          <p:spPr>
            <a:xfrm flipH="1">
              <a:off x="3203848" y="6309320"/>
              <a:ext cx="5940152" cy="0"/>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cxnSp>
          <p:nvCxnSpPr>
            <p:cNvPr id="46" name="Straight Connector 45"/>
            <p:cNvCxnSpPr>
              <a:cxnSpLocks/>
            </p:cNvCxnSpPr>
            <p:nvPr/>
          </p:nvCxnSpPr>
          <p:spPr>
            <a:xfrm>
              <a:off x="3203848" y="6093296"/>
              <a:ext cx="0" cy="1461180"/>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grpSp>
      <p:sp>
        <p:nvSpPr>
          <p:cNvPr id="17" name="TextBox 16">
            <a:extLst>
              <a:ext uri="{FF2B5EF4-FFF2-40B4-BE49-F238E27FC236}">
                <a16:creationId xmlns:a16="http://schemas.microsoft.com/office/drawing/2014/main" id="{09AE42FE-47B9-4098-9415-2F084793ABDC}"/>
              </a:ext>
            </a:extLst>
          </p:cNvPr>
          <p:cNvSpPr txBox="1"/>
          <p:nvPr/>
        </p:nvSpPr>
        <p:spPr>
          <a:xfrm>
            <a:off x="435066" y="1545929"/>
            <a:ext cx="8080284" cy="369332"/>
          </a:xfrm>
          <a:prstGeom prst="rect">
            <a:avLst/>
          </a:prstGeom>
          <a:noFill/>
        </p:spPr>
        <p:txBody>
          <a:bodyPr wrap="square" rtlCol="0">
            <a:spAutoFit/>
          </a:bodyPr>
          <a:lstStyle/>
          <a:p>
            <a:r>
              <a:rPr lang="en-CA" b="1" dirty="0"/>
              <a:t>Sept – Nov 2025		Oct 2025 – Jan 2026       Feb – April			May </a:t>
            </a:r>
          </a:p>
        </p:txBody>
      </p:sp>
      <p:sp>
        <p:nvSpPr>
          <p:cNvPr id="9" name="TextBox 8">
            <a:extLst>
              <a:ext uri="{FF2B5EF4-FFF2-40B4-BE49-F238E27FC236}">
                <a16:creationId xmlns:a16="http://schemas.microsoft.com/office/drawing/2014/main" id="{46A61D72-6E6D-E6BE-6E04-8DAC6D4B6F01}"/>
              </a:ext>
            </a:extLst>
          </p:cNvPr>
          <p:cNvSpPr txBox="1"/>
          <p:nvPr/>
        </p:nvSpPr>
        <p:spPr>
          <a:xfrm>
            <a:off x="628089" y="4769224"/>
            <a:ext cx="2057400" cy="830997"/>
          </a:xfrm>
          <a:prstGeom prst="rect">
            <a:avLst/>
          </a:prstGeom>
          <a:noFill/>
        </p:spPr>
        <p:txBody>
          <a:bodyPr wrap="square" rtlCol="0">
            <a:spAutoFit/>
          </a:bodyPr>
          <a:lstStyle/>
          <a:p>
            <a:pPr marL="285750" indent="-285750">
              <a:buFont typeface="Wingdings" panose="05000000000000000000" pitchFamily="2" charset="2"/>
              <a:buChar char="ü"/>
            </a:pPr>
            <a:r>
              <a:rPr lang="en-US" sz="1200" dirty="0"/>
              <a:t>Engagement Strategy</a:t>
            </a:r>
          </a:p>
          <a:p>
            <a:pPr marL="285750" indent="-285750">
              <a:buFont typeface="Wingdings" panose="05000000000000000000" pitchFamily="2" charset="2"/>
              <a:buChar char="ü"/>
            </a:pPr>
            <a:r>
              <a:rPr lang="en-US" sz="1200" dirty="0"/>
              <a:t>Policy &amp; CIP Review</a:t>
            </a:r>
          </a:p>
          <a:p>
            <a:pPr marL="285750" indent="-285750">
              <a:buFont typeface="Wingdings" panose="05000000000000000000" pitchFamily="2" charset="2"/>
              <a:buChar char="ü"/>
            </a:pPr>
            <a:r>
              <a:rPr lang="en-US" sz="1200" dirty="0"/>
              <a:t>Best Practice Review</a:t>
            </a:r>
          </a:p>
          <a:p>
            <a:pPr marL="285750" indent="-285750">
              <a:buFont typeface="Wingdings" panose="05000000000000000000" pitchFamily="2" charset="2"/>
              <a:buChar char="ü"/>
            </a:pPr>
            <a:r>
              <a:rPr lang="en-US" sz="1200" dirty="0"/>
              <a:t>Market Analysis</a:t>
            </a:r>
            <a:endParaRPr lang="en-CA" sz="1200" dirty="0"/>
          </a:p>
        </p:txBody>
      </p:sp>
      <p:sp>
        <p:nvSpPr>
          <p:cNvPr id="10" name="TextBox 9">
            <a:extLst>
              <a:ext uri="{FF2B5EF4-FFF2-40B4-BE49-F238E27FC236}">
                <a16:creationId xmlns:a16="http://schemas.microsoft.com/office/drawing/2014/main" id="{85CDD458-AA65-FD3D-9673-E6413FAAD3E3}"/>
              </a:ext>
            </a:extLst>
          </p:cNvPr>
          <p:cNvSpPr txBox="1"/>
          <p:nvPr/>
        </p:nvSpPr>
        <p:spPr>
          <a:xfrm>
            <a:off x="2494288" y="4769203"/>
            <a:ext cx="2057400" cy="1200329"/>
          </a:xfrm>
          <a:prstGeom prst="rect">
            <a:avLst/>
          </a:prstGeom>
          <a:noFill/>
        </p:spPr>
        <p:txBody>
          <a:bodyPr wrap="square" rtlCol="0">
            <a:spAutoFit/>
          </a:bodyPr>
          <a:lstStyle/>
          <a:p>
            <a:pPr marL="285750" indent="-285750">
              <a:buFont typeface="Wingdings" panose="05000000000000000000" pitchFamily="2" charset="2"/>
              <a:buChar char="ü"/>
            </a:pPr>
            <a:r>
              <a:rPr lang="en-US" sz="1200" dirty="0"/>
              <a:t>Housing Working Group</a:t>
            </a:r>
          </a:p>
          <a:p>
            <a:pPr marL="285750" indent="-285750">
              <a:buFont typeface="Wingdings" panose="05000000000000000000" pitchFamily="2" charset="2"/>
              <a:buChar char="ü"/>
            </a:pPr>
            <a:r>
              <a:rPr lang="en-US" sz="1200" dirty="0"/>
              <a:t>Stakeholder Engagement</a:t>
            </a:r>
          </a:p>
          <a:p>
            <a:pPr marL="285750" indent="-285750">
              <a:buFont typeface="Wingdings" panose="05000000000000000000" pitchFamily="2" charset="2"/>
              <a:buChar char="ü"/>
            </a:pPr>
            <a:r>
              <a:rPr lang="en-US" sz="1200" dirty="0"/>
              <a:t>Confirm CIPA Boundaries</a:t>
            </a:r>
          </a:p>
          <a:p>
            <a:pPr marL="285750" indent="-285750">
              <a:buFont typeface="Wingdings" panose="05000000000000000000" pitchFamily="2" charset="2"/>
              <a:buChar char="ü"/>
            </a:pPr>
            <a:r>
              <a:rPr lang="en-US" sz="1200" b="1" dirty="0"/>
              <a:t>Preliminary Suite of Programs</a:t>
            </a:r>
            <a:endParaRPr lang="en-CA" sz="1200" b="1" dirty="0"/>
          </a:p>
          <a:p>
            <a:pPr marL="287338" indent="-287338">
              <a:buFont typeface="Wingdings" panose="05000000000000000000" pitchFamily="2" charset="2"/>
              <a:buChar char="q"/>
            </a:pPr>
            <a:endParaRPr lang="en-CA" sz="1200" dirty="0"/>
          </a:p>
        </p:txBody>
      </p:sp>
      <p:sp>
        <p:nvSpPr>
          <p:cNvPr id="12" name="TextBox 11">
            <a:extLst>
              <a:ext uri="{FF2B5EF4-FFF2-40B4-BE49-F238E27FC236}">
                <a16:creationId xmlns:a16="http://schemas.microsoft.com/office/drawing/2014/main" id="{3D033CF3-419C-1C64-E108-C3557CB5C96F}"/>
              </a:ext>
            </a:extLst>
          </p:cNvPr>
          <p:cNvSpPr txBox="1"/>
          <p:nvPr/>
        </p:nvSpPr>
        <p:spPr>
          <a:xfrm>
            <a:off x="4589928" y="4769203"/>
            <a:ext cx="2057400" cy="1200329"/>
          </a:xfrm>
          <a:prstGeom prst="rect">
            <a:avLst/>
          </a:prstGeom>
          <a:noFill/>
        </p:spPr>
        <p:txBody>
          <a:bodyPr wrap="square" rtlCol="0">
            <a:spAutoFit/>
          </a:bodyPr>
          <a:lstStyle/>
          <a:p>
            <a:pPr marL="287338" indent="-287338">
              <a:buFont typeface="Wingdings" panose="05000000000000000000" pitchFamily="2" charset="2"/>
              <a:buChar char="q"/>
            </a:pPr>
            <a:r>
              <a:rPr lang="en-US" sz="1200" dirty="0"/>
              <a:t>Draft CIP document</a:t>
            </a:r>
          </a:p>
          <a:p>
            <a:pPr marL="287338" indent="-287338">
              <a:buFont typeface="Wingdings" panose="05000000000000000000" pitchFamily="2" charset="2"/>
              <a:buChar char="q"/>
            </a:pPr>
            <a:r>
              <a:rPr lang="en-US" sz="1200" dirty="0"/>
              <a:t>Implementation Guidelines</a:t>
            </a:r>
          </a:p>
          <a:p>
            <a:pPr marL="287338" indent="-287338">
              <a:buFont typeface="Wingdings" panose="05000000000000000000" pitchFamily="2" charset="2"/>
              <a:buChar char="q"/>
            </a:pPr>
            <a:r>
              <a:rPr lang="en-US" sz="1200" dirty="0"/>
              <a:t>County Consultation</a:t>
            </a:r>
          </a:p>
          <a:p>
            <a:pPr marL="287338" indent="-287338">
              <a:buFont typeface="Wingdings" panose="05000000000000000000" pitchFamily="2" charset="2"/>
              <a:buChar char="q"/>
            </a:pPr>
            <a:r>
              <a:rPr lang="en-US" sz="1200" dirty="0"/>
              <a:t>Ministry Consultation</a:t>
            </a:r>
            <a:endParaRPr lang="en-CA" sz="1200" dirty="0"/>
          </a:p>
          <a:p>
            <a:pPr marL="287338" indent="-287338">
              <a:buFont typeface="Wingdings" panose="05000000000000000000" pitchFamily="2" charset="2"/>
              <a:buChar char="q"/>
            </a:pPr>
            <a:endParaRPr lang="en-CA" sz="1200" dirty="0"/>
          </a:p>
        </p:txBody>
      </p:sp>
      <p:sp>
        <p:nvSpPr>
          <p:cNvPr id="13" name="TextBox 12">
            <a:extLst>
              <a:ext uri="{FF2B5EF4-FFF2-40B4-BE49-F238E27FC236}">
                <a16:creationId xmlns:a16="http://schemas.microsoft.com/office/drawing/2014/main" id="{135AC265-A4F7-7AFC-F747-BB2B8FEF68A4}"/>
              </a:ext>
            </a:extLst>
          </p:cNvPr>
          <p:cNvSpPr txBox="1"/>
          <p:nvPr/>
        </p:nvSpPr>
        <p:spPr>
          <a:xfrm>
            <a:off x="6570848" y="4769203"/>
            <a:ext cx="2057400" cy="646331"/>
          </a:xfrm>
          <a:prstGeom prst="rect">
            <a:avLst/>
          </a:prstGeom>
          <a:noFill/>
        </p:spPr>
        <p:txBody>
          <a:bodyPr wrap="square" rtlCol="0">
            <a:spAutoFit/>
          </a:bodyPr>
          <a:lstStyle/>
          <a:p>
            <a:pPr marL="287338" indent="-287338">
              <a:buFont typeface="Wingdings" panose="05000000000000000000" pitchFamily="2" charset="2"/>
              <a:buChar char="q"/>
            </a:pPr>
            <a:r>
              <a:rPr lang="en-US" sz="1200" dirty="0"/>
              <a:t>Final Draft CIP</a:t>
            </a:r>
          </a:p>
          <a:p>
            <a:pPr marL="287338" indent="-287338">
              <a:buFont typeface="Wingdings" panose="05000000000000000000" pitchFamily="2" charset="2"/>
              <a:buChar char="q"/>
            </a:pPr>
            <a:r>
              <a:rPr lang="en-CA" sz="1200" b="1" dirty="0">
                <a:solidFill>
                  <a:srgbClr val="FF0000"/>
                </a:solidFill>
              </a:rPr>
              <a:t>Statutory Public Meeting with Council</a:t>
            </a:r>
          </a:p>
        </p:txBody>
      </p:sp>
    </p:spTree>
    <p:extLst>
      <p:ext uri="{BB962C8B-B14F-4D97-AF65-F5344CB8AC3E}">
        <p14:creationId xmlns:p14="http://schemas.microsoft.com/office/powerpoint/2010/main" val="124132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7FF7-E534-AFF1-F80F-7DC935EB7126}"/>
            </a:ext>
          </a:extLst>
        </p:cNvPr>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1E4E8960-5EA2-2E49-B746-99041D7C4578}"/>
              </a:ext>
            </a:extLst>
          </p:cNvPr>
          <p:cNvSpPr txBox="1">
            <a:spLocks/>
          </p:cNvSpPr>
          <p:nvPr/>
        </p:nvSpPr>
        <p:spPr>
          <a:xfrm>
            <a:off x="7763521" y="6356350"/>
            <a:ext cx="75182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pPr>
            <a:fld id="{DCF03DDB-D2B1-4515-8BD2-8EF208B1C7BE}" type="slidenum">
              <a:rPr lang="en-US" smtClean="0">
                <a:solidFill>
                  <a:schemeClr val="tx1">
                    <a:lumMod val="50000"/>
                    <a:lumOff val="50000"/>
                  </a:schemeClr>
                </a:solidFill>
              </a:rPr>
              <a:pPr defTabSz="914400">
                <a:spcAft>
                  <a:spcPts val="600"/>
                </a:spcAft>
              </a:pPr>
              <a:t>4</a:t>
            </a:fld>
            <a:endParaRPr lang="en-US" dirty="0">
              <a:solidFill>
                <a:schemeClr val="tx1">
                  <a:lumMod val="50000"/>
                  <a:lumOff val="50000"/>
                </a:schemeClr>
              </a:solidFill>
            </a:endParaRPr>
          </a:p>
        </p:txBody>
      </p:sp>
      <p:sp>
        <p:nvSpPr>
          <p:cNvPr id="6" name="Title 5">
            <a:extLst>
              <a:ext uri="{FF2B5EF4-FFF2-40B4-BE49-F238E27FC236}">
                <a16:creationId xmlns:a16="http://schemas.microsoft.com/office/drawing/2014/main" id="{56A2D801-1221-4E76-394D-6F5415CC4135}"/>
              </a:ext>
            </a:extLst>
          </p:cNvPr>
          <p:cNvSpPr>
            <a:spLocks noGrp="1"/>
          </p:cNvSpPr>
          <p:nvPr>
            <p:ph type="title" idx="4294967295"/>
          </p:nvPr>
        </p:nvSpPr>
        <p:spPr>
          <a:xfrm>
            <a:off x="475888" y="420112"/>
            <a:ext cx="296995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rPr>
              <a:t>TOWN-WIDE CIPA</a:t>
            </a:r>
          </a:p>
        </p:txBody>
      </p:sp>
      <p:sp>
        <p:nvSpPr>
          <p:cNvPr id="4" name="TextBox 3">
            <a:extLst>
              <a:ext uri="{FF2B5EF4-FFF2-40B4-BE49-F238E27FC236}">
                <a16:creationId xmlns:a16="http://schemas.microsoft.com/office/drawing/2014/main" id="{5DAFB0D9-D144-81C7-2D13-9F748A48C5CC}"/>
              </a:ext>
            </a:extLst>
          </p:cNvPr>
          <p:cNvSpPr txBox="1"/>
          <p:nvPr/>
        </p:nvSpPr>
        <p:spPr>
          <a:xfrm>
            <a:off x="475888" y="1187456"/>
            <a:ext cx="3623823" cy="2031325"/>
          </a:xfrm>
          <a:prstGeom prst="rect">
            <a:avLst/>
          </a:prstGeom>
          <a:noFill/>
        </p:spPr>
        <p:txBody>
          <a:bodyPr wrap="square">
            <a:spAutoFit/>
          </a:bodyPr>
          <a:lstStyle/>
          <a:p>
            <a:r>
              <a:rPr lang="en-CA" sz="1800" dirty="0">
                <a:effectLst/>
                <a:latin typeface="Aptos" panose="020B0004020202020204" pitchFamily="34" charset="0"/>
                <a:ea typeface="Times New Roman" panose="02020603050405020304" pitchFamily="18" charset="0"/>
                <a:cs typeface="Times New Roman" panose="02020603050405020304" pitchFamily="18" charset="0"/>
              </a:rPr>
              <a:t>The existing CIP designates the entire municipality of the Town of Saugeen Shores as the Community Improvement Project Area (CIPA) with the downtown areas of Port Elgin and Southampton designated as priority project areas.</a:t>
            </a:r>
            <a:endParaRPr lang="en-CA" dirty="0"/>
          </a:p>
        </p:txBody>
      </p:sp>
      <p:pic>
        <p:nvPicPr>
          <p:cNvPr id="5" name="Picture 4" descr="A map of a city&#10;&#10;AI-generated content may be incorrect.Schedule A-1, Town of Saugeen Shores Community Improvement Plan Project Area (CIPA).">
            <a:extLst>
              <a:ext uri="{FF2B5EF4-FFF2-40B4-BE49-F238E27FC236}">
                <a16:creationId xmlns:a16="http://schemas.microsoft.com/office/drawing/2014/main" id="{19CEDE5F-B268-02FE-8BCA-CB0C43C8ED1D}"/>
              </a:ext>
            </a:extLst>
          </p:cNvPr>
          <p:cNvPicPr>
            <a:picLocks noChangeAspect="1"/>
          </p:cNvPicPr>
          <p:nvPr/>
        </p:nvPicPr>
        <p:blipFill rotWithShape="1">
          <a:blip r:embed="rId2"/>
          <a:srcRect l="1923" t="1120" r="1527" b="1309"/>
          <a:stretch>
            <a:fillRect/>
          </a:stretch>
        </p:blipFill>
        <p:spPr bwMode="auto">
          <a:xfrm>
            <a:off x="4389391" y="650944"/>
            <a:ext cx="3836278" cy="59922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788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5906D-2AC9-4463-AD07-CA1AD33EC7E4}" type="slidenum">
              <a:rPr lang="en-CA" smtClean="0"/>
              <a:t>5</a:t>
            </a:fld>
            <a:endParaRPr lang="en-CA" dirty="0"/>
          </a:p>
        </p:txBody>
      </p:sp>
      <p:sp>
        <p:nvSpPr>
          <p:cNvPr id="4" name="Rectangle 3">
            <a:extLst>
              <a:ext uri="{FF2B5EF4-FFF2-40B4-BE49-F238E27FC236}">
                <a16:creationId xmlns:a16="http://schemas.microsoft.com/office/drawing/2014/main" id="{CA4478FA-A64D-4C82-8625-E0FEFE7E0DA1}"/>
              </a:ext>
            </a:extLst>
          </p:cNvPr>
          <p:cNvSpPr/>
          <p:nvPr/>
        </p:nvSpPr>
        <p:spPr>
          <a:xfrm>
            <a:off x="704645" y="1923511"/>
            <a:ext cx="5367910" cy="3139321"/>
          </a:xfrm>
          <a:prstGeom prst="rect">
            <a:avLst/>
          </a:prstGeom>
        </p:spPr>
        <p:txBody>
          <a:bodyPr wrap="square">
            <a:spAutoFit/>
          </a:bodyPr>
          <a:lstStyle/>
          <a:p>
            <a:pPr marL="342900" indent="-342900">
              <a:buFont typeface="Arial" panose="020B0604020202020204" pitchFamily="34" charset="0"/>
              <a:buChar char="•"/>
            </a:pPr>
            <a:r>
              <a:rPr lang="en-US" b="1" dirty="0"/>
              <a:t>Town’s Housing Accelerator Funding (HAF) includes: </a:t>
            </a:r>
          </a:p>
          <a:p>
            <a:endParaRPr lang="en-US" b="1" dirty="0"/>
          </a:p>
          <a:p>
            <a:pPr marL="800100" lvl="1" indent="-342900">
              <a:buFont typeface="Arial" panose="020B0604020202020204" pitchFamily="34" charset="0"/>
              <a:buChar char="•"/>
            </a:pPr>
            <a:r>
              <a:rPr lang="en-US" dirty="0"/>
              <a:t>Funding allocated across 8 initiatives.</a:t>
            </a:r>
          </a:p>
          <a:p>
            <a:pPr marL="800100" lvl="1" indent="-342900">
              <a:buFont typeface="Arial" panose="020B0604020202020204" pitchFamily="34" charset="0"/>
              <a:buChar char="•"/>
            </a:pPr>
            <a:r>
              <a:rPr lang="en-US" dirty="0"/>
              <a:t>$1.7 million allocated for incentive programs </a:t>
            </a:r>
          </a:p>
          <a:p>
            <a:pPr marL="800100" lvl="1" indent="-342900">
              <a:buFont typeface="Arial" panose="020B0604020202020204" pitchFamily="34" charset="0"/>
              <a:buChar char="•"/>
            </a:pPr>
            <a:r>
              <a:rPr lang="en-US" dirty="0"/>
              <a:t>Spending sunset of December 4, 2028.</a:t>
            </a:r>
          </a:p>
          <a:p>
            <a:pPr marL="800100" lvl="1" indent="-342900">
              <a:buFont typeface="Arial" panose="020B0604020202020204" pitchFamily="34" charset="0"/>
              <a:buChar char="•"/>
            </a:pPr>
            <a:r>
              <a:rPr lang="en-US" dirty="0"/>
              <a:t>Supplemental Housing Incentives terminate as of this date or until allocated funding is spent, whichever occurs first.</a:t>
            </a:r>
          </a:p>
          <a:p>
            <a:pPr marL="798513" lvl="2" indent="-336550">
              <a:buFont typeface="Arial" panose="020B0604020202020204" pitchFamily="34" charset="0"/>
              <a:buChar char="•"/>
            </a:pPr>
            <a:endParaRPr lang="en-US" dirty="0"/>
          </a:p>
          <a:p>
            <a:pPr marL="461963" lvl="2"/>
            <a:endParaRPr lang="en-US" dirty="0"/>
          </a:p>
        </p:txBody>
      </p:sp>
      <p:pic>
        <p:nvPicPr>
          <p:cNvPr id="6" name="Picture 2" descr="Image of four storey apartment building.">
            <a:extLst>
              <a:ext uri="{FF2B5EF4-FFF2-40B4-BE49-F238E27FC236}">
                <a16:creationId xmlns:a16="http://schemas.microsoft.com/office/drawing/2014/main" id="{1DA35BAC-57E7-1869-213D-1FBDE89C4D2E}"/>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65302" t="5584" r="19048" b="34796"/>
          <a:stretch>
            <a:fillRect/>
          </a:stretch>
        </p:blipFill>
        <p:spPr bwMode="auto">
          <a:xfrm>
            <a:off x="6424863" y="0"/>
            <a:ext cx="2719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idx="4294967295"/>
          </p:nvPr>
        </p:nvSpPr>
        <p:spPr>
          <a:xfrm>
            <a:off x="1551147" y="548671"/>
            <a:ext cx="487371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rPr>
              <a:t>CIP RESERVE SUPPORTED BY HOUSING ACCELERATOR FUND (HAF)</a:t>
            </a:r>
          </a:p>
        </p:txBody>
      </p:sp>
      <p:grpSp>
        <p:nvGrpSpPr>
          <p:cNvPr id="7" name="Group 6" descr="Decorative line"/>
          <p:cNvGrpSpPr/>
          <p:nvPr/>
        </p:nvGrpSpPr>
        <p:grpSpPr>
          <a:xfrm rot="10800000">
            <a:off x="-1" y="620680"/>
            <a:ext cx="1452535" cy="686981"/>
            <a:chOff x="3203848" y="6093296"/>
            <a:chExt cx="5940152" cy="432048"/>
          </a:xfrm>
        </p:grpSpPr>
        <p:cxnSp>
          <p:nvCxnSpPr>
            <p:cNvPr id="11" name="Straight Connector 10"/>
            <p:cNvCxnSpPr/>
            <p:nvPr/>
          </p:nvCxnSpPr>
          <p:spPr>
            <a:xfrm flipH="1">
              <a:off x="3203848" y="6309320"/>
              <a:ext cx="5940152" cy="0"/>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3203848" y="6093296"/>
              <a:ext cx="0" cy="432048"/>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281746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A069E-F556-9464-E5C6-434136607B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DE158-0551-D1E8-E16F-BD91EDD75302}"/>
              </a:ext>
            </a:extLst>
          </p:cNvPr>
          <p:cNvSpPr>
            <a:spLocks noGrp="1"/>
          </p:cNvSpPr>
          <p:nvPr>
            <p:ph type="sldNum" sz="quarter" idx="12"/>
          </p:nvPr>
        </p:nvSpPr>
        <p:spPr/>
        <p:txBody>
          <a:bodyPr/>
          <a:lstStyle/>
          <a:p>
            <a:fld id="{D435906D-2AC9-4463-AD07-CA1AD33EC7E4}" type="slidenum">
              <a:rPr lang="en-CA" smtClean="0"/>
              <a:t>6</a:t>
            </a:fld>
            <a:endParaRPr lang="en-CA" dirty="0"/>
          </a:p>
        </p:txBody>
      </p:sp>
      <p:sp>
        <p:nvSpPr>
          <p:cNvPr id="4" name="Rectangle 3">
            <a:extLst>
              <a:ext uri="{FF2B5EF4-FFF2-40B4-BE49-F238E27FC236}">
                <a16:creationId xmlns:a16="http://schemas.microsoft.com/office/drawing/2014/main" id="{B5CE809B-35FF-D505-DD16-9EBD3A9E3B35}"/>
              </a:ext>
            </a:extLst>
          </p:cNvPr>
          <p:cNvSpPr/>
          <p:nvPr/>
        </p:nvSpPr>
        <p:spPr>
          <a:xfrm>
            <a:off x="704645" y="1923511"/>
            <a:ext cx="5367910" cy="4524315"/>
          </a:xfrm>
          <a:prstGeom prst="rect">
            <a:avLst/>
          </a:prstGeom>
        </p:spPr>
        <p:txBody>
          <a:bodyPr wrap="square">
            <a:spAutoFit/>
          </a:bodyPr>
          <a:lstStyle/>
          <a:p>
            <a:pPr marL="342900" indent="-342900">
              <a:buFont typeface="Arial" panose="020B0604020202020204" pitchFamily="34" charset="0"/>
              <a:buChar char="•"/>
            </a:pPr>
            <a:r>
              <a:rPr lang="en-US" b="1" dirty="0"/>
              <a:t>Key limitations for applicability - all projects must: </a:t>
            </a:r>
          </a:p>
          <a:p>
            <a:endParaRPr lang="en-US" b="1" dirty="0"/>
          </a:p>
          <a:p>
            <a:pPr marL="285750" lvl="0" indent="-285750">
              <a:buFont typeface="Arial" panose="020B0604020202020204" pitchFamily="34" charset="0"/>
              <a:buChar char="•"/>
            </a:pPr>
            <a:r>
              <a:rPr lang="en-CA" dirty="0"/>
              <a:t>Demonstrate alignment with the Town’s established housing goals, ensuring support for long-term community needs.</a:t>
            </a:r>
          </a:p>
          <a:p>
            <a:pPr lvl="0"/>
            <a:endParaRPr lang="en-CA" dirty="0"/>
          </a:p>
          <a:p>
            <a:pPr marL="285750" lvl="0" indent="-285750">
              <a:buFont typeface="Arial" panose="020B0604020202020204" pitchFamily="34" charset="0"/>
              <a:buChar char="•"/>
            </a:pPr>
            <a:r>
              <a:rPr lang="en-CA" dirty="0"/>
              <a:t>Applications for retroactive support, where work has already begun or been complete, will not be eligible.</a:t>
            </a:r>
          </a:p>
          <a:p>
            <a:pPr lvl="0"/>
            <a:endParaRPr lang="en-CA" dirty="0"/>
          </a:p>
          <a:p>
            <a:pPr marL="285750" lvl="0" indent="-285750">
              <a:buFont typeface="Arial" panose="020B0604020202020204" pitchFamily="34" charset="0"/>
              <a:buChar char="•"/>
            </a:pPr>
            <a:r>
              <a:rPr lang="en-CA" dirty="0"/>
              <a:t>Any work initiated after applying but before its approval is undertaken at the applicant’s own risk. </a:t>
            </a:r>
          </a:p>
          <a:p>
            <a:pPr lvl="0"/>
            <a:endParaRPr lang="en-CA" dirty="0"/>
          </a:p>
          <a:p>
            <a:pPr marL="285750" indent="-285750">
              <a:buFont typeface="Arial" panose="020B0604020202020204" pitchFamily="34" charset="0"/>
              <a:buChar char="•"/>
            </a:pPr>
            <a:r>
              <a:rPr lang="en-CA" dirty="0"/>
              <a:t>Financial incentives exclude Short-Term Rental Accommodation (STRA)</a:t>
            </a:r>
          </a:p>
          <a:p>
            <a:pPr marL="285750" lvl="0" indent="-285750">
              <a:buFont typeface="Arial" panose="020B0604020202020204" pitchFamily="34" charset="0"/>
              <a:buChar char="•"/>
            </a:pPr>
            <a:endParaRPr lang="en-US" dirty="0"/>
          </a:p>
          <a:p>
            <a:pPr marL="461963" lvl="2"/>
            <a:endParaRPr lang="en-US" dirty="0"/>
          </a:p>
        </p:txBody>
      </p:sp>
      <p:pic>
        <p:nvPicPr>
          <p:cNvPr id="6" name="Picture 2" descr="Image of four storey apartment building.">
            <a:extLst>
              <a:ext uri="{FF2B5EF4-FFF2-40B4-BE49-F238E27FC236}">
                <a16:creationId xmlns:a16="http://schemas.microsoft.com/office/drawing/2014/main" id="{262A014D-08C1-87B9-DC67-21BE7B5706D5}"/>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65302" t="5584" r="19048" b="34796"/>
          <a:stretch>
            <a:fillRect/>
          </a:stretch>
        </p:blipFill>
        <p:spPr bwMode="auto">
          <a:xfrm>
            <a:off x="6424863" y="0"/>
            <a:ext cx="2719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E62345E-D860-2973-AE5D-B77615DBC695}"/>
              </a:ext>
            </a:extLst>
          </p:cNvPr>
          <p:cNvSpPr>
            <a:spLocks noGrp="1"/>
          </p:cNvSpPr>
          <p:nvPr>
            <p:ph type="title" idx="4294967295"/>
          </p:nvPr>
        </p:nvSpPr>
        <p:spPr>
          <a:xfrm>
            <a:off x="1551147" y="548671"/>
            <a:ext cx="48737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2400" b="1" dirty="0">
                <a:solidFill>
                  <a:schemeClr val="accent4"/>
                </a:solidFill>
                <a:latin typeface="Myriad Pro" panose="020B0503030403020204" pitchFamily="34" charset="0"/>
                <a:ea typeface="+mn-ea"/>
                <a:cs typeface="+mn-cs"/>
              </a:rPr>
              <a:t>General Eligibility</a:t>
            </a:r>
            <a:endPar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endParaRPr>
          </a:p>
        </p:txBody>
      </p:sp>
      <p:grpSp>
        <p:nvGrpSpPr>
          <p:cNvPr id="7" name="Group 6" descr="Decorative line">
            <a:extLst>
              <a:ext uri="{FF2B5EF4-FFF2-40B4-BE49-F238E27FC236}">
                <a16:creationId xmlns:a16="http://schemas.microsoft.com/office/drawing/2014/main" id="{CD90A0D4-2923-9213-243E-693EAF086EA6}"/>
              </a:ext>
            </a:extLst>
          </p:cNvPr>
          <p:cNvGrpSpPr/>
          <p:nvPr/>
        </p:nvGrpSpPr>
        <p:grpSpPr>
          <a:xfrm rot="10800000">
            <a:off x="-1" y="620680"/>
            <a:ext cx="1452535" cy="686981"/>
            <a:chOff x="3203848" y="6093296"/>
            <a:chExt cx="5940152" cy="432048"/>
          </a:xfrm>
        </p:grpSpPr>
        <p:cxnSp>
          <p:nvCxnSpPr>
            <p:cNvPr id="11" name="Straight Connector 10">
              <a:extLst>
                <a:ext uri="{FF2B5EF4-FFF2-40B4-BE49-F238E27FC236}">
                  <a16:creationId xmlns:a16="http://schemas.microsoft.com/office/drawing/2014/main" id="{EE0A7FB6-EA00-F79A-680C-C03C1F8123C6}"/>
                </a:ext>
              </a:extLst>
            </p:cNvPr>
            <p:cNvCxnSpPr/>
            <p:nvPr/>
          </p:nvCxnSpPr>
          <p:spPr>
            <a:xfrm flipH="1">
              <a:off x="3203848" y="6309320"/>
              <a:ext cx="5940152" cy="0"/>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0A01B645-DDF9-ACA0-88AD-C82CEC65C648}"/>
                </a:ext>
              </a:extLst>
            </p:cNvPr>
            <p:cNvCxnSpPr/>
            <p:nvPr/>
          </p:nvCxnSpPr>
          <p:spPr>
            <a:xfrm>
              <a:off x="3203848" y="6093296"/>
              <a:ext cx="0" cy="432048"/>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51545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665C9-240C-E8F1-7DC1-FCDD0344516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8218ED-F33B-2A97-76FA-8C423E748F7F}"/>
              </a:ext>
            </a:extLst>
          </p:cNvPr>
          <p:cNvSpPr>
            <a:spLocks noGrp="1"/>
          </p:cNvSpPr>
          <p:nvPr>
            <p:ph type="sldNum" sz="quarter" idx="12"/>
          </p:nvPr>
        </p:nvSpPr>
        <p:spPr/>
        <p:txBody>
          <a:bodyPr/>
          <a:lstStyle/>
          <a:p>
            <a:fld id="{D435906D-2AC9-4463-AD07-CA1AD33EC7E4}" type="slidenum">
              <a:rPr lang="en-CA" smtClean="0"/>
              <a:t>7</a:t>
            </a:fld>
            <a:endParaRPr lang="en-CA" dirty="0"/>
          </a:p>
        </p:txBody>
      </p:sp>
      <p:sp>
        <p:nvSpPr>
          <p:cNvPr id="4" name="Rectangle 3">
            <a:extLst>
              <a:ext uri="{FF2B5EF4-FFF2-40B4-BE49-F238E27FC236}">
                <a16:creationId xmlns:a16="http://schemas.microsoft.com/office/drawing/2014/main" id="{2146A8FC-7948-B2FE-A09C-19D8168867AC}"/>
              </a:ext>
            </a:extLst>
          </p:cNvPr>
          <p:cNvSpPr/>
          <p:nvPr/>
        </p:nvSpPr>
        <p:spPr>
          <a:xfrm>
            <a:off x="628650" y="1493743"/>
            <a:ext cx="5367910" cy="5632311"/>
          </a:xfrm>
          <a:prstGeom prst="rect">
            <a:avLst/>
          </a:prstGeom>
        </p:spPr>
        <p:txBody>
          <a:bodyPr wrap="square">
            <a:spAutoFit/>
          </a:bodyPr>
          <a:lstStyle/>
          <a:p>
            <a:r>
              <a:rPr lang="en-US" b="1" dirty="0"/>
              <a:t>All AFFORDABLE UNITS: </a:t>
            </a:r>
          </a:p>
          <a:p>
            <a:endParaRPr lang="en-US" b="1" dirty="0"/>
          </a:p>
          <a:p>
            <a:pPr marL="285750" lvl="0" indent="-285750">
              <a:buFont typeface="Arial" panose="020B0604020202020204" pitchFamily="34" charset="0"/>
              <a:buChar char="•"/>
            </a:pPr>
            <a:r>
              <a:rPr lang="en-CA" dirty="0"/>
              <a:t>Meet the CIP’s intent for Affordable housing needs and the CMHC definition of “affordable”.</a:t>
            </a:r>
          </a:p>
          <a:p>
            <a:pPr marL="285750" lvl="0" indent="-285750">
              <a:buFont typeface="Arial" panose="020B0604020202020204" pitchFamily="34" charset="0"/>
              <a:buChar char="•"/>
            </a:pPr>
            <a:r>
              <a:rPr lang="en-CA" dirty="0"/>
              <a:t>For Purpose-Built Rental, requirement for affordability for a minimum of 25 years registered on title.</a:t>
            </a:r>
          </a:p>
          <a:p>
            <a:pPr lvl="0"/>
            <a:endParaRPr lang="en-CA" dirty="0"/>
          </a:p>
          <a:p>
            <a:pPr lvl="0"/>
            <a:r>
              <a:rPr lang="en-CA" b="1" dirty="0"/>
              <a:t>TIMING:</a:t>
            </a:r>
          </a:p>
          <a:p>
            <a:pPr lvl="0"/>
            <a:endParaRPr lang="en-CA" b="1" dirty="0"/>
          </a:p>
          <a:p>
            <a:pPr marL="285750" lvl="0" indent="-285750">
              <a:buFont typeface="Arial" panose="020B0604020202020204" pitchFamily="34" charset="0"/>
              <a:buChar char="•"/>
            </a:pPr>
            <a:r>
              <a:rPr lang="en-CA" dirty="0"/>
              <a:t>Applications for retroactive support, where work has already begun or been complete, will not be eligible.</a:t>
            </a:r>
          </a:p>
          <a:p>
            <a:pPr lvl="0"/>
            <a:endParaRPr lang="en-CA" dirty="0"/>
          </a:p>
          <a:p>
            <a:pPr marL="285750" lvl="0" indent="-285750">
              <a:buFont typeface="Arial" panose="020B0604020202020204" pitchFamily="34" charset="0"/>
              <a:buChar char="•"/>
            </a:pPr>
            <a:r>
              <a:rPr lang="en-CA" dirty="0"/>
              <a:t>Any work initiated after applying but before its approval is undertaken at the applicant’s own risk. </a:t>
            </a:r>
          </a:p>
          <a:p>
            <a:pPr lvl="0"/>
            <a:endParaRPr lang="en-CA" dirty="0"/>
          </a:p>
          <a:p>
            <a:pPr marL="285750" indent="-285750">
              <a:buFont typeface="Arial" panose="020B0604020202020204" pitchFamily="34" charset="0"/>
              <a:buChar char="•"/>
            </a:pPr>
            <a:r>
              <a:rPr lang="en-CA" dirty="0"/>
              <a:t>Financial incentives exclude Short-Term Rental Accommodation (STRA)</a:t>
            </a:r>
          </a:p>
          <a:p>
            <a:pPr marL="285750" lvl="0" indent="-285750">
              <a:buFont typeface="Arial" panose="020B0604020202020204" pitchFamily="34" charset="0"/>
              <a:buChar char="•"/>
            </a:pPr>
            <a:endParaRPr lang="en-US" dirty="0"/>
          </a:p>
          <a:p>
            <a:pPr marL="461963" lvl="2"/>
            <a:endParaRPr lang="en-US" dirty="0"/>
          </a:p>
        </p:txBody>
      </p:sp>
      <p:pic>
        <p:nvPicPr>
          <p:cNvPr id="6" name="Picture 2" descr="Image of four storey apartment building.">
            <a:extLst>
              <a:ext uri="{FF2B5EF4-FFF2-40B4-BE49-F238E27FC236}">
                <a16:creationId xmlns:a16="http://schemas.microsoft.com/office/drawing/2014/main" id="{4D19BC4D-3B9B-20EB-BE0B-5593469C8C20}"/>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65302" t="5584" r="19048" b="34796"/>
          <a:stretch>
            <a:fillRect/>
          </a:stretch>
        </p:blipFill>
        <p:spPr bwMode="auto">
          <a:xfrm>
            <a:off x="6424863" y="0"/>
            <a:ext cx="271913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083EAFC-6647-285A-28B2-FFD83542D65E}"/>
              </a:ext>
            </a:extLst>
          </p:cNvPr>
          <p:cNvSpPr>
            <a:spLocks noGrp="1"/>
          </p:cNvSpPr>
          <p:nvPr>
            <p:ph type="title" idx="4294967295"/>
          </p:nvPr>
        </p:nvSpPr>
        <p:spPr>
          <a:xfrm>
            <a:off x="1551147" y="548671"/>
            <a:ext cx="48737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rPr>
              <a:t>Affor</a:t>
            </a:r>
            <a:r>
              <a:rPr lang="en-CA" sz="2400" b="1" dirty="0">
                <a:solidFill>
                  <a:schemeClr val="accent4"/>
                </a:solidFill>
                <a:latin typeface="Myriad Pro" panose="020B0503030403020204" pitchFamily="34" charset="0"/>
                <a:ea typeface="+mn-ea"/>
                <a:cs typeface="+mn-cs"/>
              </a:rPr>
              <a:t>dable Housing</a:t>
            </a:r>
            <a:endParaRPr kumimoji="0" lang="en-CA" sz="2400" b="1" i="0" u="none" strike="noStrike" kern="1200" cap="none" spc="0" normalizeH="0" baseline="0" noProof="0" dirty="0">
              <a:ln>
                <a:noFill/>
              </a:ln>
              <a:solidFill>
                <a:schemeClr val="accent4"/>
              </a:solidFill>
              <a:effectLst/>
              <a:uLnTx/>
              <a:uFillTx/>
              <a:latin typeface="Myriad Pro" panose="020B0503030403020204" pitchFamily="34" charset="0"/>
              <a:ea typeface="+mn-ea"/>
              <a:cs typeface="+mn-cs"/>
            </a:endParaRPr>
          </a:p>
        </p:txBody>
      </p:sp>
      <p:grpSp>
        <p:nvGrpSpPr>
          <p:cNvPr id="7" name="Group 6" descr="Decorative line">
            <a:extLst>
              <a:ext uri="{FF2B5EF4-FFF2-40B4-BE49-F238E27FC236}">
                <a16:creationId xmlns:a16="http://schemas.microsoft.com/office/drawing/2014/main" id="{DDA8CE85-416A-C76F-2FD8-325DBF465F51}"/>
              </a:ext>
            </a:extLst>
          </p:cNvPr>
          <p:cNvGrpSpPr/>
          <p:nvPr/>
        </p:nvGrpSpPr>
        <p:grpSpPr>
          <a:xfrm rot="10800000">
            <a:off x="-1" y="620680"/>
            <a:ext cx="1452535" cy="686981"/>
            <a:chOff x="3203848" y="6093296"/>
            <a:chExt cx="5940152" cy="432048"/>
          </a:xfrm>
        </p:grpSpPr>
        <p:cxnSp>
          <p:nvCxnSpPr>
            <p:cNvPr id="11" name="Straight Connector 10">
              <a:extLst>
                <a:ext uri="{FF2B5EF4-FFF2-40B4-BE49-F238E27FC236}">
                  <a16:creationId xmlns:a16="http://schemas.microsoft.com/office/drawing/2014/main" id="{4D8F0297-B175-84BC-7080-ED5035E33159}"/>
                </a:ext>
              </a:extLst>
            </p:cNvPr>
            <p:cNvCxnSpPr/>
            <p:nvPr/>
          </p:nvCxnSpPr>
          <p:spPr>
            <a:xfrm flipH="1">
              <a:off x="3203848" y="6309320"/>
              <a:ext cx="5940152" cy="0"/>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63BDC5BA-35C5-EF76-1B40-DB5E1D0F1A24}"/>
                </a:ext>
              </a:extLst>
            </p:cNvPr>
            <p:cNvCxnSpPr/>
            <p:nvPr/>
          </p:nvCxnSpPr>
          <p:spPr>
            <a:xfrm>
              <a:off x="3203848" y="6093296"/>
              <a:ext cx="0" cy="432048"/>
            </a:xfrm>
            <a:prstGeom prst="line">
              <a:avLst/>
            </a:prstGeom>
            <a:ln w="38100">
              <a:solidFill>
                <a:schemeClr val="accent4"/>
              </a:solidFill>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421640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B8F76-06B5-4A56-6651-C3E64CE9D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6587E-656C-B91B-022E-6C081C0B270E}"/>
              </a:ext>
            </a:extLst>
          </p:cNvPr>
          <p:cNvSpPr>
            <a:spLocks noGrp="1"/>
          </p:cNvSpPr>
          <p:nvPr>
            <p:ph type="title"/>
          </p:nvPr>
        </p:nvSpPr>
        <p:spPr>
          <a:xfrm>
            <a:off x="628650" y="365127"/>
            <a:ext cx="7886700" cy="1103346"/>
          </a:xfrm>
        </p:spPr>
        <p:txBody>
          <a:bodyPr>
            <a:normAutofit/>
          </a:bodyPr>
          <a:lstStyle/>
          <a:p>
            <a:r>
              <a:rPr lang="en-CA" sz="2700" b="1" dirty="0">
                <a:solidFill>
                  <a:schemeClr val="accent4"/>
                </a:solidFill>
                <a:latin typeface="Myriad Pro" panose="020B0503030403020204" pitchFamily="34" charset="0"/>
                <a:ea typeface="+mn-ea"/>
                <a:cs typeface="+mn-cs"/>
              </a:rPr>
              <a:t>Program 1: Development Charge </a:t>
            </a:r>
            <a:r>
              <a:rPr lang="en-CA" sz="2700" b="1" dirty="0">
                <a:solidFill>
                  <a:schemeClr val="accent4"/>
                </a:solidFill>
                <a:latin typeface="Myriad Pro" panose="020B0503030403020204" pitchFamily="34" charset="0"/>
              </a:rPr>
              <a:t>(DC) </a:t>
            </a:r>
            <a:r>
              <a:rPr lang="en-CA" sz="2700" b="1" dirty="0">
                <a:solidFill>
                  <a:schemeClr val="accent4"/>
                </a:solidFill>
                <a:latin typeface="Myriad Pro" panose="020B0503030403020204" pitchFamily="34" charset="0"/>
                <a:ea typeface="+mn-ea"/>
                <a:cs typeface="+mn-cs"/>
              </a:rPr>
              <a:t>Grant</a:t>
            </a:r>
            <a:endParaRPr lang="en-CA" dirty="0">
              <a:solidFill>
                <a:schemeClr val="accent4"/>
              </a:solidFill>
            </a:endParaRPr>
          </a:p>
        </p:txBody>
      </p:sp>
      <p:graphicFrame>
        <p:nvGraphicFramePr>
          <p:cNvPr id="4" name="Table 3">
            <a:extLst>
              <a:ext uri="{FF2B5EF4-FFF2-40B4-BE49-F238E27FC236}">
                <a16:creationId xmlns:a16="http://schemas.microsoft.com/office/drawing/2014/main" id="{0718ADB9-F34E-9122-7595-F7D49D1FAC3B}"/>
              </a:ext>
            </a:extLst>
          </p:cNvPr>
          <p:cNvGraphicFramePr>
            <a:graphicFrameLocks noGrp="1"/>
          </p:cNvGraphicFramePr>
          <p:nvPr>
            <p:extLst>
              <p:ext uri="{D42A27DB-BD31-4B8C-83A1-F6EECF244321}">
                <p14:modId xmlns:p14="http://schemas.microsoft.com/office/powerpoint/2010/main" val="1469377940"/>
              </p:ext>
            </p:extLst>
          </p:nvPr>
        </p:nvGraphicFramePr>
        <p:xfrm>
          <a:off x="724541" y="1689853"/>
          <a:ext cx="7533736" cy="3260217"/>
        </p:xfrm>
        <a:graphic>
          <a:graphicData uri="http://schemas.openxmlformats.org/drawingml/2006/table">
            <a:tbl>
              <a:tblPr firstRow="1" bandRow="1">
                <a:tableStyleId>{C083E6E3-FA7D-4D7B-A595-EF9225AFEA82}</a:tableStyleId>
              </a:tblPr>
              <a:tblGrid>
                <a:gridCol w="1510700">
                  <a:extLst>
                    <a:ext uri="{9D8B030D-6E8A-4147-A177-3AD203B41FA5}">
                      <a16:colId xmlns:a16="http://schemas.microsoft.com/office/drawing/2014/main" val="2631273744"/>
                    </a:ext>
                  </a:extLst>
                </a:gridCol>
                <a:gridCol w="6023036">
                  <a:extLst>
                    <a:ext uri="{9D8B030D-6E8A-4147-A177-3AD203B41FA5}">
                      <a16:colId xmlns:a16="http://schemas.microsoft.com/office/drawing/2014/main" val="2603971528"/>
                    </a:ext>
                  </a:extLst>
                </a:gridCol>
              </a:tblGrid>
              <a:tr h="258532">
                <a:tc>
                  <a:txBody>
                    <a:bodyPr/>
                    <a:lstStyle/>
                    <a:p>
                      <a:endParaRPr lang="en-CA" sz="1600" dirty="0"/>
                    </a:p>
                  </a:txBody>
                  <a:tcPr/>
                </a:tc>
                <a:tc>
                  <a:txBody>
                    <a:bodyPr/>
                    <a:lstStyle/>
                    <a:p>
                      <a:endParaRPr lang="en-CA" sz="1600" dirty="0"/>
                    </a:p>
                  </a:txBody>
                  <a:tcPr/>
                </a:tc>
                <a:extLst>
                  <a:ext uri="{0D108BD9-81ED-4DB2-BD59-A6C34878D82A}">
                    <a16:rowId xmlns:a16="http://schemas.microsoft.com/office/drawing/2014/main" val="4185233806"/>
                  </a:ext>
                </a:extLst>
              </a:tr>
              <a:tr h="556121">
                <a:tc>
                  <a:txBody>
                    <a:bodyPr/>
                    <a:lstStyle/>
                    <a:p>
                      <a:pPr>
                        <a:spcAft>
                          <a:spcPts val="800"/>
                        </a:spcAft>
                      </a:pPr>
                      <a:r>
                        <a:rPr lang="en-CA" sz="1600" b="1" dirty="0"/>
                        <a:t>Description/ Goal:</a:t>
                      </a:r>
                      <a:r>
                        <a:rPr lang="en-CA" sz="1600" dirty="0"/>
                        <a:t> </a:t>
                      </a:r>
                    </a:p>
                  </a:txBody>
                  <a:tcPr anchor="ctr"/>
                </a:tc>
                <a:tc>
                  <a:txBody>
                    <a:bodyPr/>
                    <a:lstStyle/>
                    <a:p>
                      <a:pPr>
                        <a:spcAft>
                          <a:spcPts val="800"/>
                        </a:spcAft>
                      </a:pPr>
                      <a:r>
                        <a:rPr lang="en-US" sz="1600" dirty="0"/>
                        <a:t>To provide assistance for the development of Purpose-Built Rental Housing by further reducing the cost of development related to Development Charges (DCs).</a:t>
                      </a:r>
                      <a:endParaRPr lang="en-CA" sz="1600" dirty="0"/>
                    </a:p>
                  </a:txBody>
                  <a:tcPr anchor="ctr"/>
                </a:tc>
                <a:extLst>
                  <a:ext uri="{0D108BD9-81ED-4DB2-BD59-A6C34878D82A}">
                    <a16:rowId xmlns:a16="http://schemas.microsoft.com/office/drawing/2014/main" val="2940475222"/>
                  </a:ext>
                </a:extLst>
              </a:tr>
              <a:tr h="556121">
                <a:tc>
                  <a:txBody>
                    <a:bodyPr/>
                    <a:lstStyle/>
                    <a:p>
                      <a:pPr>
                        <a:spcAft>
                          <a:spcPts val="800"/>
                        </a:spcAft>
                      </a:pPr>
                      <a:r>
                        <a:rPr lang="en-US" sz="1600" b="1" dirty="0"/>
                        <a:t>Applicable Area</a:t>
                      </a:r>
                      <a:endParaRPr lang="en-CA" sz="1600" dirty="0"/>
                    </a:p>
                  </a:txBody>
                  <a:tcPr anchor="ct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600" dirty="0"/>
                        <a:t>Serviced land within designated urban settlement areas in the Town that is zoned to allow residential uses.  </a:t>
                      </a:r>
                      <a:endParaRPr lang="en-CA" sz="1600" dirty="0"/>
                    </a:p>
                  </a:txBody>
                  <a:tcPr anchor="ctr"/>
                </a:tc>
                <a:extLst>
                  <a:ext uri="{0D108BD9-81ED-4DB2-BD59-A6C34878D82A}">
                    <a16:rowId xmlns:a16="http://schemas.microsoft.com/office/drawing/2014/main" val="1481315270"/>
                  </a:ext>
                </a:extLst>
              </a:tr>
              <a:tr h="943737">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600" b="1" dirty="0"/>
                        <a:t>Maximum Assistance</a:t>
                      </a:r>
                      <a:r>
                        <a:rPr lang="en-US" sz="1600" dirty="0"/>
                        <a:t> </a:t>
                      </a:r>
                      <a:endParaRPr lang="en-CA" sz="1600" dirty="0"/>
                    </a:p>
                  </a:txBody>
                  <a:tcPr anchor="ctr"/>
                </a:tc>
                <a:tc>
                  <a:txBody>
                    <a:bodyPr/>
                    <a:lstStyle/>
                    <a:p>
                      <a:pPr marL="288925" marR="0" lvl="1"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Ü"/>
                        <a:tabLst/>
                        <a:defRPr/>
                      </a:pPr>
                      <a:r>
                        <a:rPr lang="en-US" sz="1600" dirty="0"/>
                        <a:t>Grant is equivalent to a </a:t>
                      </a:r>
                      <a:r>
                        <a:rPr lang="en-US" sz="1600" b="1" dirty="0"/>
                        <a:t>maximum of 50% </a:t>
                      </a:r>
                      <a:r>
                        <a:rPr lang="en-US" sz="1600" dirty="0"/>
                        <a:t>of Development Charges levied by the Town or a </a:t>
                      </a:r>
                      <a:r>
                        <a:rPr lang="en-US" sz="1600" b="1" dirty="0"/>
                        <a:t>maximum of $150,000 </a:t>
                      </a:r>
                      <a:r>
                        <a:rPr lang="en-US" sz="1600" dirty="0"/>
                        <a:t>whichever is less.</a:t>
                      </a:r>
                    </a:p>
                  </a:txBody>
                  <a:tcPr anchor="ctr"/>
                </a:tc>
                <a:extLst>
                  <a:ext uri="{0D108BD9-81ED-4DB2-BD59-A6C34878D82A}">
                    <a16:rowId xmlns:a16="http://schemas.microsoft.com/office/drawing/2014/main" val="3897405126"/>
                  </a:ext>
                </a:extLst>
              </a:tr>
              <a:tr h="556121">
                <a:tc>
                  <a:txBody>
                    <a:bodyPr/>
                    <a:lstStyle/>
                    <a:p>
                      <a:pPr>
                        <a:spcAft>
                          <a:spcPts val="800"/>
                        </a:spcAft>
                      </a:pPr>
                      <a:r>
                        <a:rPr lang="en-US" sz="1600" b="1" dirty="0"/>
                        <a:t>Eligibility</a:t>
                      </a:r>
                      <a:endParaRPr lang="en-CA" sz="1600" dirty="0"/>
                    </a:p>
                  </a:txBody>
                  <a:tcPr anchor="ctr"/>
                </a:tc>
                <a:tc>
                  <a:txBody>
                    <a:bodyPr/>
                    <a:lstStyle/>
                    <a:p>
                      <a:pPr>
                        <a:spcAft>
                          <a:spcPts val="800"/>
                        </a:spcAft>
                      </a:pPr>
                      <a:r>
                        <a:rPr lang="en-US" sz="1600" b="0" u="none" strike="noStrike" kern="1200" baseline="0" dirty="0">
                          <a:solidFill>
                            <a:schemeClr val="tx1"/>
                          </a:solidFill>
                        </a:rPr>
                        <a:t>Purpose built rental units arising from development, redevelopment or adaptive re-use of buildings. </a:t>
                      </a:r>
                    </a:p>
                  </a:txBody>
                  <a:tcPr anchor="ctr"/>
                </a:tc>
                <a:extLst>
                  <a:ext uri="{0D108BD9-81ED-4DB2-BD59-A6C34878D82A}">
                    <a16:rowId xmlns:a16="http://schemas.microsoft.com/office/drawing/2014/main" val="2195491951"/>
                  </a:ext>
                </a:extLst>
              </a:tr>
            </a:tbl>
          </a:graphicData>
        </a:graphic>
      </p:graphicFrame>
      <p:sp>
        <p:nvSpPr>
          <p:cNvPr id="3" name="Slide Number Placeholder 1">
            <a:extLst>
              <a:ext uri="{FF2B5EF4-FFF2-40B4-BE49-F238E27FC236}">
                <a16:creationId xmlns:a16="http://schemas.microsoft.com/office/drawing/2014/main" id="{27AA2C24-9ED0-B1A7-A715-0913417C25C1}"/>
              </a:ext>
            </a:extLst>
          </p:cNvPr>
          <p:cNvSpPr>
            <a:spLocks noGrp="1"/>
          </p:cNvSpPr>
          <p:nvPr>
            <p:ph type="sldNum" sz="quarter" idx="12"/>
          </p:nvPr>
        </p:nvSpPr>
        <p:spPr>
          <a:xfrm>
            <a:off x="6515100" y="6310310"/>
            <a:ext cx="2057400" cy="365125"/>
          </a:xfrm>
        </p:spPr>
        <p:txBody>
          <a:bodyPr/>
          <a:lstStyle/>
          <a:p>
            <a:fld id="{D435906D-2AC9-4463-AD07-CA1AD33EC7E4}" type="slidenum">
              <a:rPr lang="en-CA" smtClean="0"/>
              <a:t>8</a:t>
            </a:fld>
            <a:endParaRPr lang="en-CA" dirty="0"/>
          </a:p>
        </p:txBody>
      </p:sp>
    </p:spTree>
    <p:extLst>
      <p:ext uri="{BB962C8B-B14F-4D97-AF65-F5344CB8AC3E}">
        <p14:creationId xmlns:p14="http://schemas.microsoft.com/office/powerpoint/2010/main" val="306907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ABC8-4FCF-4D1A-3DE3-568E7A1C7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39518-29AA-51C7-C2D9-61B9F70E2F29}"/>
              </a:ext>
            </a:extLst>
          </p:cNvPr>
          <p:cNvSpPr>
            <a:spLocks noGrp="1"/>
          </p:cNvSpPr>
          <p:nvPr>
            <p:ph type="title"/>
          </p:nvPr>
        </p:nvSpPr>
        <p:spPr>
          <a:xfrm>
            <a:off x="628649" y="136524"/>
            <a:ext cx="8274718" cy="1325563"/>
          </a:xfrm>
        </p:spPr>
        <p:txBody>
          <a:bodyPr>
            <a:normAutofit/>
          </a:bodyPr>
          <a:lstStyle/>
          <a:p>
            <a:r>
              <a:rPr lang="en-CA" sz="2700" b="1" dirty="0">
                <a:solidFill>
                  <a:schemeClr val="accent4"/>
                </a:solidFill>
                <a:latin typeface="Myriad Pro" panose="020B0503030403020204" pitchFamily="34" charset="0"/>
                <a:ea typeface="+mn-ea"/>
                <a:cs typeface="+mn-cs"/>
              </a:rPr>
              <a:t>Program 2: Additional Residential Unit (ARU) Grant</a:t>
            </a:r>
            <a:endParaRPr lang="en-CA" dirty="0">
              <a:solidFill>
                <a:schemeClr val="accent4"/>
              </a:solidFill>
            </a:endParaRPr>
          </a:p>
        </p:txBody>
      </p:sp>
      <p:graphicFrame>
        <p:nvGraphicFramePr>
          <p:cNvPr id="4" name="Table 3">
            <a:extLst>
              <a:ext uri="{FF2B5EF4-FFF2-40B4-BE49-F238E27FC236}">
                <a16:creationId xmlns:a16="http://schemas.microsoft.com/office/drawing/2014/main" id="{51AD02E6-1104-674D-843C-036D8AB6BF26}"/>
              </a:ext>
            </a:extLst>
          </p:cNvPr>
          <p:cNvGraphicFramePr>
            <a:graphicFrameLocks noGrp="1"/>
          </p:cNvGraphicFramePr>
          <p:nvPr>
            <p:extLst>
              <p:ext uri="{D42A27DB-BD31-4B8C-83A1-F6EECF244321}">
                <p14:modId xmlns:p14="http://schemas.microsoft.com/office/powerpoint/2010/main" val="3077847305"/>
              </p:ext>
            </p:extLst>
          </p:nvPr>
        </p:nvGraphicFramePr>
        <p:xfrm>
          <a:off x="628649" y="1337912"/>
          <a:ext cx="7803081" cy="4784290"/>
        </p:xfrm>
        <a:graphic>
          <a:graphicData uri="http://schemas.openxmlformats.org/drawingml/2006/table">
            <a:tbl>
              <a:tblPr firstRow="1" bandRow="1">
                <a:tableStyleId>{D27102A9-8310-4765-A935-A1911B00CA55}</a:tableStyleId>
              </a:tblPr>
              <a:tblGrid>
                <a:gridCol w="1368145">
                  <a:extLst>
                    <a:ext uri="{9D8B030D-6E8A-4147-A177-3AD203B41FA5}">
                      <a16:colId xmlns:a16="http://schemas.microsoft.com/office/drawing/2014/main" val="2631273744"/>
                    </a:ext>
                  </a:extLst>
                </a:gridCol>
                <a:gridCol w="6434936">
                  <a:extLst>
                    <a:ext uri="{9D8B030D-6E8A-4147-A177-3AD203B41FA5}">
                      <a16:colId xmlns:a16="http://schemas.microsoft.com/office/drawing/2014/main" val="2603971528"/>
                    </a:ext>
                  </a:extLst>
                </a:gridCol>
              </a:tblGrid>
              <a:tr h="330289">
                <a:tc>
                  <a:txBody>
                    <a:bodyPr/>
                    <a:lstStyle/>
                    <a:p>
                      <a:endParaRPr lang="en-CA" sz="1500" dirty="0"/>
                    </a:p>
                  </a:txBody>
                  <a:tcPr/>
                </a:tc>
                <a:tc>
                  <a:txBody>
                    <a:bodyPr/>
                    <a:lstStyle/>
                    <a:p>
                      <a:endParaRPr lang="en-CA" sz="1500" dirty="0"/>
                    </a:p>
                  </a:txBody>
                  <a:tcPr/>
                </a:tc>
                <a:extLst>
                  <a:ext uri="{0D108BD9-81ED-4DB2-BD59-A6C34878D82A}">
                    <a16:rowId xmlns:a16="http://schemas.microsoft.com/office/drawing/2014/main" val="4185233806"/>
                  </a:ext>
                </a:extLst>
              </a:tr>
              <a:tr h="720631">
                <a:tc>
                  <a:txBody>
                    <a:bodyPr/>
                    <a:lstStyle/>
                    <a:p>
                      <a:pPr>
                        <a:spcAft>
                          <a:spcPts val="800"/>
                        </a:spcAft>
                      </a:pPr>
                      <a:r>
                        <a:rPr lang="en-CA" sz="1500" b="1" dirty="0"/>
                        <a:t>Description/ Goal:</a:t>
                      </a:r>
                      <a:r>
                        <a:rPr lang="en-CA" sz="1500" dirty="0"/>
                        <a:t> </a:t>
                      </a:r>
                    </a:p>
                  </a:txBody>
                  <a:tcPr anchor="ctr"/>
                </a:tc>
                <a:tc>
                  <a:txBody>
                    <a:bodyPr/>
                    <a:lstStyle/>
                    <a:p>
                      <a:pPr>
                        <a:spcAft>
                          <a:spcPts val="800"/>
                        </a:spcAft>
                      </a:pPr>
                      <a:r>
                        <a:rPr lang="en-US" sz="1500" b="0" u="none" strike="noStrike" kern="1200" baseline="0" dirty="0">
                          <a:solidFill>
                            <a:schemeClr val="tx1"/>
                          </a:solidFill>
                        </a:rPr>
                        <a:t>To encourage the construction of a basement apartment, garden suite, upstairs apartment, or a living space within an existing secondary structure on a property by providing a grant to cover a portion of the capital construction costs.  </a:t>
                      </a:r>
                      <a:endParaRPr lang="en-CA" sz="1500" dirty="0"/>
                    </a:p>
                  </a:txBody>
                  <a:tcPr anchor="ctr"/>
                </a:tc>
                <a:extLst>
                  <a:ext uri="{0D108BD9-81ED-4DB2-BD59-A6C34878D82A}">
                    <a16:rowId xmlns:a16="http://schemas.microsoft.com/office/drawing/2014/main" val="2940475222"/>
                  </a:ext>
                </a:extLst>
              </a:tr>
              <a:tr h="720631">
                <a:tc>
                  <a:txBody>
                    <a:bodyPr/>
                    <a:lstStyle/>
                    <a:p>
                      <a:pPr>
                        <a:spcAft>
                          <a:spcPts val="800"/>
                        </a:spcAft>
                      </a:pPr>
                      <a:r>
                        <a:rPr lang="en-US" sz="1500" b="1" dirty="0"/>
                        <a:t>Applicable Area</a:t>
                      </a:r>
                      <a:endParaRPr lang="en-CA" sz="1500" dirty="0"/>
                    </a:p>
                  </a:txBody>
                  <a:tcPr anchor="ct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500" dirty="0"/>
                        <a:t>Serviced land within the Town that is zoned to allow residential uses.  </a:t>
                      </a:r>
                      <a:endParaRPr lang="en-CA" sz="1500" dirty="0"/>
                    </a:p>
                  </a:txBody>
                  <a:tcPr anchor="ctr"/>
                </a:tc>
                <a:extLst>
                  <a:ext uri="{0D108BD9-81ED-4DB2-BD59-A6C34878D82A}">
                    <a16:rowId xmlns:a16="http://schemas.microsoft.com/office/drawing/2014/main" val="1481315270"/>
                  </a:ext>
                </a:extLst>
              </a:tr>
              <a:tr h="1848690">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500" b="1" dirty="0"/>
                        <a:t>Maximum Assistance</a:t>
                      </a:r>
                      <a:r>
                        <a:rPr lang="en-US" sz="1500" dirty="0"/>
                        <a:t> </a:t>
                      </a:r>
                      <a:endParaRPr lang="en-CA" sz="1500" dirty="0"/>
                    </a:p>
                  </a:txBody>
                  <a:tcPr anchor="ctr"/>
                </a:tc>
                <a:tc>
                  <a:txBody>
                    <a:bodyPr/>
                    <a:lstStyle/>
                    <a:p>
                      <a:pPr marL="285750" lvl="1" indent="-285750">
                        <a:lnSpc>
                          <a:spcPct val="100000"/>
                        </a:lnSpc>
                        <a:spcAft>
                          <a:spcPts val="800"/>
                        </a:spcAft>
                        <a:buFont typeface="Wingdings" panose="05000000000000000000" pitchFamily="2" charset="2"/>
                        <a:buChar char="Ü"/>
                      </a:pPr>
                      <a:r>
                        <a:rPr lang="en-US" sz="1500" dirty="0"/>
                        <a:t>Grant funding for up to three ARUs (up to $30,000 total).  Maximum assistance structured as follows: </a:t>
                      </a:r>
                      <a:endParaRPr lang="en-US" sz="1500" kern="1200" dirty="0">
                        <a:solidFill>
                          <a:schemeClr val="tx1"/>
                        </a:solidFill>
                      </a:endParaRPr>
                    </a:p>
                    <a:p>
                      <a:pPr marL="625475" lvl="1" indent="-285750">
                        <a:lnSpc>
                          <a:spcPct val="100000"/>
                        </a:lnSpc>
                        <a:spcAft>
                          <a:spcPts val="800"/>
                        </a:spcAft>
                        <a:buFont typeface="Wingdings" panose="05000000000000000000" pitchFamily="2" charset="2"/>
                        <a:buChar char="Ü"/>
                      </a:pPr>
                      <a:r>
                        <a:rPr lang="en-CA" sz="1500" kern="1200" dirty="0">
                          <a:solidFill>
                            <a:schemeClr val="tx1"/>
                          </a:solidFill>
                        </a:rPr>
                        <a:t>one (1) unit – $5,000; </a:t>
                      </a:r>
                    </a:p>
                    <a:p>
                      <a:pPr marL="625475" lvl="1" indent="-285750">
                        <a:lnSpc>
                          <a:spcPct val="100000"/>
                        </a:lnSpc>
                        <a:spcAft>
                          <a:spcPts val="800"/>
                        </a:spcAft>
                        <a:buFont typeface="Wingdings" panose="05000000000000000000" pitchFamily="2" charset="2"/>
                        <a:buChar char="Ü"/>
                      </a:pPr>
                      <a:r>
                        <a:rPr lang="en-US" sz="1500" kern="1200" dirty="0">
                          <a:solidFill>
                            <a:schemeClr val="tx1"/>
                          </a:solidFill>
                        </a:rPr>
                        <a:t>two (2) units – $7,500 per unit; and</a:t>
                      </a:r>
                    </a:p>
                    <a:p>
                      <a:pPr marL="625475" lvl="1" indent="-285750">
                        <a:lnSpc>
                          <a:spcPct val="100000"/>
                        </a:lnSpc>
                        <a:spcAft>
                          <a:spcPts val="800"/>
                        </a:spcAft>
                        <a:buFont typeface="Wingdings" panose="05000000000000000000" pitchFamily="2" charset="2"/>
                        <a:buChar char="Ü"/>
                      </a:pPr>
                      <a:r>
                        <a:rPr lang="en-US" sz="1500" kern="1200" dirty="0">
                          <a:solidFill>
                            <a:schemeClr val="tx1"/>
                          </a:solidFill>
                        </a:rPr>
                        <a:t>three (3) units – $10,000 per unit. </a:t>
                      </a:r>
                      <a:endParaRPr lang="en-US" sz="1500" kern="1200" dirty="0">
                        <a:solidFill>
                          <a:schemeClr val="tx1"/>
                        </a:solidFill>
                        <a:latin typeface="+mn-lt"/>
                        <a:ea typeface="+mn-ea"/>
                        <a:cs typeface="+mn-cs"/>
                      </a:endParaRPr>
                    </a:p>
                  </a:txBody>
                  <a:tcPr anchor="ctr"/>
                </a:tc>
                <a:extLst>
                  <a:ext uri="{0D108BD9-81ED-4DB2-BD59-A6C34878D82A}">
                    <a16:rowId xmlns:a16="http://schemas.microsoft.com/office/drawing/2014/main" val="3897405126"/>
                  </a:ext>
                </a:extLst>
              </a:tr>
              <a:tr h="720631">
                <a:tc>
                  <a:txBody>
                    <a:bodyPr/>
                    <a:lstStyle/>
                    <a:p>
                      <a:pPr>
                        <a:spcAft>
                          <a:spcPts val="800"/>
                        </a:spcAft>
                      </a:pPr>
                      <a:r>
                        <a:rPr lang="en-US" sz="1500" b="1" dirty="0"/>
                        <a:t>Eligibility</a:t>
                      </a:r>
                      <a:endParaRPr lang="en-CA" sz="1500" dirty="0"/>
                    </a:p>
                  </a:txBody>
                  <a:tcPr anchor="ctr"/>
                </a:tc>
                <a:tc>
                  <a:txBody>
                    <a:bodyPr/>
                    <a:lstStyle/>
                    <a:p>
                      <a:pPr>
                        <a:spcAft>
                          <a:spcPts val="800"/>
                        </a:spcAft>
                      </a:pPr>
                      <a:r>
                        <a:rPr lang="en-US" sz="1500" b="0" u="none" strike="noStrike" kern="1200" baseline="0" dirty="0">
                          <a:solidFill>
                            <a:schemeClr val="tx1"/>
                          </a:solidFill>
                        </a:rPr>
                        <a:t>The primary dwelling unit on the property is owner-occupied.  </a:t>
                      </a:r>
                    </a:p>
                    <a:p>
                      <a:r>
                        <a:rPr lang="en-US" sz="1500" b="0" u="none" strike="noStrike" kern="1200" baseline="0" dirty="0">
                          <a:solidFill>
                            <a:schemeClr val="tx1"/>
                          </a:solidFill>
                        </a:rPr>
                        <a:t>Eligible properties must be zoned to permit single detached, semi-detached, or rowhouse dwellings, as applicable to the form and location of the proposed ARUs, in accordance with the Development Charges Act, 1997. </a:t>
                      </a:r>
                      <a:endParaRPr lang="en-US" sz="1500" b="0"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2195491951"/>
                  </a:ext>
                </a:extLst>
              </a:tr>
            </a:tbl>
          </a:graphicData>
        </a:graphic>
      </p:graphicFrame>
      <p:sp>
        <p:nvSpPr>
          <p:cNvPr id="3" name="Slide Number Placeholder 1">
            <a:extLst>
              <a:ext uri="{FF2B5EF4-FFF2-40B4-BE49-F238E27FC236}">
                <a16:creationId xmlns:a16="http://schemas.microsoft.com/office/drawing/2014/main" id="{89111F40-06FC-3CCC-E78F-56B96E1559E2}"/>
              </a:ext>
            </a:extLst>
          </p:cNvPr>
          <p:cNvSpPr>
            <a:spLocks noGrp="1"/>
          </p:cNvSpPr>
          <p:nvPr>
            <p:ph type="sldNum" sz="quarter" idx="12"/>
          </p:nvPr>
        </p:nvSpPr>
        <p:spPr>
          <a:xfrm>
            <a:off x="6457950" y="6356351"/>
            <a:ext cx="2057400" cy="365125"/>
          </a:xfrm>
        </p:spPr>
        <p:txBody>
          <a:bodyPr/>
          <a:lstStyle/>
          <a:p>
            <a:fld id="{D435906D-2AC9-4463-AD07-CA1AD33EC7E4}" type="slidenum">
              <a:rPr lang="en-CA" smtClean="0"/>
              <a:t>9</a:t>
            </a:fld>
            <a:endParaRPr lang="en-CA" dirty="0"/>
          </a:p>
        </p:txBody>
      </p:sp>
    </p:spTree>
    <p:extLst>
      <p:ext uri="{BB962C8B-B14F-4D97-AF65-F5344CB8AC3E}">
        <p14:creationId xmlns:p14="http://schemas.microsoft.com/office/powerpoint/2010/main" val="28393126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waiting_x0020_Attachments xmlns="http://schemas.microsoft.com/sharepoint/v3" xsi:nil="true"/>
    <Sequence xmlns="772418bd-5de2-4650-b412-1fdba20cb442">2</Sequence>
    <Recommendation_x0020_FR xmlns="http://schemas.microsoft.com/sharepoint/v3" xsi:nil="true"/>
    <eSCRIBE_x0020_Department xmlns="http://schemas.microsoft.com/sharepoint/v3">5</eSCRIBE_x0020_Department>
    <Report_x0020_Number xmlns="http://schemas.microsoft.com/sharepoint/v3" xsi:nil="true"/>
    <SignaturesRequired xmlns="http://schemas.microsoft.com/sharepoint/v3" xsi:nil="true"/>
    <FamilyId xmlns="http://schemas.microsoft.com/sharepoint/v3" xsi:nil="true"/>
    <Closed_x0020_Description xmlns="http://schemas.microsoft.com/sharepoint/v3" xsi:nil="true"/>
    <FamilyId0 xmlns="772418bd-5de2-4650-b412-1fdba20cb442" xsi:nil="true"/>
    <eSCRIBE_x0020_Meeting_x0020_Type xmlns="http://schemas.microsoft.com/sharepoint/v3">26</eSCRIBE_x0020_Meeting_x0020_Type>
    <LegislativeItem xmlns="http://schemas.microsoft.com/sharepoint/v3" xsi:nil="true"/>
    <Sponsor xmlns="http://schemas.microsoft.com/sharepoint/v3">
      <UserInfo>
        <DisplayName/>
        <AccountId xsi:nil="true"/>
        <AccountType/>
      </UserInfo>
    </Sponsor>
    <Document_x0020_Description_x0020_FR xmlns="http://schemas.microsoft.com/sharepoint/v3" xsi:nil="true"/>
    <RequestedBy xmlns="http://schemas.microsoft.com/sharepoint/v3" xsi:nil="true"/>
    <CustomPermissions xmlns="http://schemas.microsoft.com/sharepoint/v3" xsi:nil="true"/>
    <Status xmlns="e5969812-aec6-4691-84ac-c1170ca3a44a">Pending</Status>
    <MapParcelOwner xmlns="http://schemas.microsoft.com/sharepoint/v3" xsi:nil="true"/>
    <Recommendation xmlns="http://schemas.microsoft.com/sharepoint/v3" xsi:nil="true"/>
    <Closed_x0020_Description_x0020_FR xmlns="http://schemas.microsoft.com/sharepoint/v3" xsi:nil="true"/>
    <LegislativeSponsors xmlns="http://schemas.microsoft.com/sharepoint/v3">
      <UserInfo>
        <DisplayName/>
        <AccountId xsi:nil="true"/>
        <AccountType/>
      </UserInfo>
    </LegislativeSponsors>
    <ReportID xmlns="772418bd-5de2-4650-b412-1fdba20cb442">711</ReportID>
    <Document_x0020_Description xmlns="http://schemas.microsoft.com/sharepoint/v3" xsi:nil="true"/>
    <Pending_x0020_Late_x0020_Approval xmlns="http://schemas.microsoft.com/sharepoint/v3" xsi:nil="true"/>
    <ConfidentialReasons xmlns="http://schemas.microsoft.com/sharepoint/v3" xsi:nil="true"/>
    <ListId xmlns="772418bd-5de2-4650-b412-1fdba20cb442">ed538272-31b3-4b84-9a28-ea47540768d0</ListId>
  </documentManagement>
</p:properties>
</file>

<file path=customXml/item2.xml><?xml version="1.0" encoding="utf-8"?>
<ct:contentTypeSchema xmlns:ct="http://schemas.microsoft.com/office/2006/metadata/contentType" xmlns:ma="http://schemas.microsoft.com/office/2006/metadata/properties/metaAttributes" ct:_="" ma:_="" ma:contentTypeName="eSCRIBE Document Content Type" ma:contentTypeID="0x010100658619C53A8A417DAE26FD859E814F3E0017310D5E9561F34DB10F8CFD6CF6E890" ma:contentTypeVersion="19" ma:contentTypeDescription="eSCRIBE Document Content Type" ma:contentTypeScope="" ma:versionID="6aa3a3b46bc5ac605ad4a072a6a5703f">
  <xsd:schema xmlns:xsd="http://www.w3.org/2001/XMLSchema" xmlns:xs="http://www.w3.org/2001/XMLSchema" xmlns:p="http://schemas.microsoft.com/office/2006/metadata/properties" xmlns:ns1="http://schemas.microsoft.com/sharepoint/v3" xmlns:ns2="e5969812-aec6-4691-84ac-c1170ca3a44a" xmlns:ns3="772418bd-5de2-4650-b412-1fdba20cb442" targetNamespace="http://schemas.microsoft.com/office/2006/metadata/properties" ma:root="true" ma:fieldsID="aa747a56355011f9f07765dec382ff3f" ns1:_="" ns2:_="" ns3:_="">
    <xsd:import namespace="http://schemas.microsoft.com/sharepoint/v3"/>
    <xsd:import namespace="e5969812-aec6-4691-84ac-c1170ca3a44a"/>
    <xsd:import namespace="772418bd-5de2-4650-b412-1fdba20cb442"/>
    <xsd:element name="properties">
      <xsd:complexType>
        <xsd:sequence>
          <xsd:element name="documentManagement">
            <xsd:complexType>
              <xsd:all>
                <xsd:element ref="ns1:eSCRIBE_x0020_Department" minOccurs="0"/>
                <xsd:element ref="ns1:eSCRIBE_x0020_Meeting_x0020_Type" minOccurs="0"/>
                <xsd:element ref="ns2:Status" minOccurs="0"/>
                <xsd:element ref="ns1:Sponsor" minOccurs="0"/>
                <xsd:element ref="ns1:Document_x0020_Description" minOccurs="0"/>
                <xsd:element ref="ns1:Document_x0020_Description_x0020_FR" minOccurs="0"/>
                <xsd:element ref="ns1:Closed_x0020_Description" minOccurs="0"/>
                <xsd:element ref="ns1:Closed_x0020_Description_x0020_FR" minOccurs="0"/>
                <xsd:element ref="ns1:Recommendation" minOccurs="0"/>
                <xsd:element ref="ns1:Recommendation_x0020_FR" minOccurs="0"/>
                <xsd:element ref="ns1:Report_x0020_Number" minOccurs="0"/>
                <xsd:element ref="ns1:Awaiting_x0020_Attachments" minOccurs="0"/>
                <xsd:element ref="ns1:ConfidentialReasons" minOccurs="0"/>
                <xsd:element ref="ns1:LegislativeItem" minOccurs="0"/>
                <xsd:element ref="ns1:LegislativeSponsors" minOccurs="0"/>
                <xsd:element ref="ns1:SignaturesRequired" minOccurs="0"/>
                <xsd:element ref="ns1:MapParcelOwner" minOccurs="0"/>
                <xsd:element ref="ns1:RequestedBy" minOccurs="0"/>
                <xsd:element ref="ns1:FamilyId" minOccurs="0"/>
                <xsd:element ref="ns1:CustomPermissions" minOccurs="0"/>
                <xsd:element ref="ns1:Pending_x0020_Late_x0020_Approval" minOccurs="0"/>
                <xsd:element ref="ns3:ListId" minOccurs="0"/>
                <xsd:element ref="ns3:ReportID" minOccurs="0"/>
                <xsd:element ref="ns3:Sequence" minOccurs="0"/>
                <xsd:element ref="ns3:FamilyI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SCRIBE_x0020_Department" ma:index="1" nillable="true" ma:displayName="eSCRIBE Department" ma:list="{17492664-2710-4886-95D7-22B5FC5A2550}" ma:internalName="eSCRIBE_x0020_Department" ma:showField="Title" ma:web="{e5969812-aec6-4691-84ac-c1170ca3a44a}">
      <xsd:simpleType>
        <xsd:restriction base="dms:Lookup"/>
      </xsd:simpleType>
    </xsd:element>
    <xsd:element name="eSCRIBE_x0020_Meeting_x0020_Type" ma:index="2" nillable="true" ma:displayName="eSCRIBE Meeting Type" ma:list="{BEBF42D3-4004-43C8-B771-458CA2B4EC10}" ma:internalName="eSCRIBE_x0020_Meeting_x0020_Type" ma:showField="MeetingType" ma:web="{e5969812-aec6-4691-84ac-c1170ca3a44a}">
      <xsd:simpleType>
        <xsd:restriction base="dms:Lookup"/>
      </xsd:simpleType>
    </xsd:element>
    <xsd:element name="Sponsor" ma:index="4" nillable="true" ma:displayName="Sponsor" ma:description="" ma:list="UserInfo" ma:internalName="Spons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Description" ma:index="5" nillable="true" ma:displayName="Document Description" ma:internalName="Document_x0020_Description">
      <xsd:simpleType>
        <xsd:restriction base="dms:Note"/>
      </xsd:simpleType>
    </xsd:element>
    <xsd:element name="Document_x0020_Description_x0020_FR" ma:index="6" nillable="true" ma:displayName="Document Description FR" ma:hidden="true" ma:internalName="Document_x0020_Description_x0020_FR">
      <xsd:simpleType>
        <xsd:restriction base="dms:Note"/>
      </xsd:simpleType>
    </xsd:element>
    <xsd:element name="Closed_x0020_Description" ma:index="7" nillable="true" ma:displayName="Closed Description" ma:internalName="Closed_x0020_Description">
      <xsd:simpleType>
        <xsd:restriction base="dms:Note"/>
      </xsd:simpleType>
    </xsd:element>
    <xsd:element name="Closed_x0020_Description_x0020_FR" ma:index="8" nillable="true" ma:displayName="Closed Description FR" ma:internalName="Closed_x0020_Description_x0020_FR">
      <xsd:simpleType>
        <xsd:restriction base="dms:Note"/>
      </xsd:simpleType>
    </xsd:element>
    <xsd:element name="Recommendation" ma:index="9" nillable="true" ma:displayName="Recommendation" ma:internalName="Recommendation">
      <xsd:simpleType>
        <xsd:restriction base="dms:Note"/>
      </xsd:simpleType>
    </xsd:element>
    <xsd:element name="Recommendation_x0020_FR" ma:index="10" nillable="true" ma:displayName="Recommendation FR" ma:hidden="true" ma:internalName="Recommendation_x0020_FR">
      <xsd:simpleType>
        <xsd:restriction base="dms:Note"/>
      </xsd:simpleType>
    </xsd:element>
    <xsd:element name="Report_x0020_Number" ma:index="11" nillable="true" ma:displayName="Report Number" ma:internalName="Report_x0020_Number">
      <xsd:simpleType>
        <xsd:restriction base="dms:Text"/>
      </xsd:simpleType>
    </xsd:element>
    <xsd:element name="Awaiting_x0020_Attachments" ma:index="12" nillable="true" ma:displayName="Awaiting Attachments" ma:description="Is this Report waiting for attachments?" ma:internalName="Awaiting_x0020_Attachments">
      <xsd:simpleType>
        <xsd:restriction base="dms:Boolean"/>
      </xsd:simpleType>
    </xsd:element>
    <xsd:element name="ConfidentialReasons" ma:index="13" nillable="true" ma:displayName="ConfidentialReasons" ma:hidden="true" ma:internalName="ConfidentialReasons">
      <xsd:simpleType>
        <xsd:restriction base="dms:Text"/>
      </xsd:simpleType>
    </xsd:element>
    <xsd:element name="LegislativeItem" ma:index="14" nillable="true" ma:displayName="LegislativeItem" ma:description="Is this Report a Legislative Item?" ma:internalName="LegislativeItem">
      <xsd:simpleType>
        <xsd:restriction base="dms:Boolean"/>
      </xsd:simpleType>
    </xsd:element>
    <xsd:element name="LegislativeSponsors" ma:index="15" nillable="true" ma:displayName="LegislativeSponsors" ma:description="" ma:list="UserInfo" ma:internalName="LegislativeSponso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ignaturesRequired" ma:index="16" nillable="true" ma:displayName="SignaturesRequired" ma:description="Are signatures required?" ma:internalName="SignaturesRequired">
      <xsd:simpleType>
        <xsd:restriction base="dms:Boolean"/>
      </xsd:simpleType>
    </xsd:element>
    <xsd:element name="MapParcelOwner" ma:index="17" nillable="true" ma:displayName="Map and Parcel No. / Owner" ma:internalName="MapParcelOwner">
      <xsd:simpleType>
        <xsd:restriction base="dms:Note"/>
      </xsd:simpleType>
    </xsd:element>
    <xsd:element name="RequestedBy" ma:index="18" nillable="true" ma:displayName="RequestedBy" ma:internalName="RequestedBy">
      <xsd:simpleType>
        <xsd:restriction base="dms:Note"/>
      </xsd:simpleType>
    </xsd:element>
    <xsd:element name="FamilyId" ma:index="19" nillable="true" ma:displayName="FamilyId" ma:internalName="FamilyId">
      <xsd:simpleType>
        <xsd:restriction base="dms:Unknown"/>
      </xsd:simpleType>
    </xsd:element>
    <xsd:element name="CustomPermissions" ma:index="20" nillable="true" ma:displayName="CustomPermissions" ma:internalName="CustomPermissions">
      <xsd:simpleType>
        <xsd:restriction base="dms:Note"/>
      </xsd:simpleType>
    </xsd:element>
    <xsd:element name="Pending_x0020_Late_x0020_Approval" ma:index="21" nillable="true" ma:displayName="Pending Late Approval" ma:internalName="Pending_x0020_Late_x0020_Approva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5969812-aec6-4691-84ac-c1170ca3a44a" elementFormDefault="qualified">
    <xsd:import namespace="http://schemas.microsoft.com/office/2006/documentManagement/types"/>
    <xsd:import namespace="http://schemas.microsoft.com/office/infopath/2007/PartnerControls"/>
    <xsd:element name="Status" ma:index="3" nillable="true" ma:displayName="Status" ma:default="Pending" ma:hidden="true" ma:internalName="Status">
      <xsd:simpleType>
        <xsd:restriction base="dms:Choice">
          <xsd:enumeration value="Invalid"/>
          <xsd:enumeration value="Pre-Submission"/>
          <xsd:enumeration value="Draft"/>
          <xsd:enumeration value="ReviewStarted"/>
          <xsd:enumeration value="Reviewed"/>
          <xsd:enumeration value="ApprovalStarted"/>
          <xsd:enumeration value="ApprovedToSubReports"/>
          <xsd:enumeration value="Pending"/>
          <xsd:enumeration value="Approved"/>
          <xsd:enumeration value="Rejected"/>
          <xsd:enumeration value="Added"/>
          <xsd:enumeration value="PendingMeetingAssignment"/>
          <xsd:enumeration value="PendingMeetingApproval"/>
          <xsd:enumeration value="Cancelled"/>
          <xsd:enumeration value="WorkflowPaused"/>
          <xsd:enumeration value="PendingLateItemApproval"/>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2418bd-5de2-4650-b412-1fdba20cb442" elementFormDefault="qualified">
    <xsd:import namespace="http://schemas.microsoft.com/office/2006/documentManagement/types"/>
    <xsd:import namespace="http://schemas.microsoft.com/office/infopath/2007/PartnerControls"/>
    <xsd:element name="ListId" ma:index="22" nillable="true" ma:displayName="ListId" ma:internalName="ListId">
      <xsd:simpleType>
        <xsd:restriction base="dms:Text"/>
      </xsd:simpleType>
    </xsd:element>
    <xsd:element name="ReportID" ma:index="23" nillable="true" ma:displayName="ReportID" ma:internalName="ReportID">
      <xsd:simpleType>
        <xsd:restriction base="dms:Number"/>
      </xsd:simpleType>
    </xsd:element>
    <xsd:element name="Sequence" ma:index="24" nillable="true" ma:displayName="Sequence" ma:internalName="Sequence">
      <xsd:simpleType>
        <xsd:restriction base="dms:Number"/>
      </xsd:simpleType>
    </xsd:element>
    <xsd:element name="FamilyId0" ma:index="25" nillable="true" ma:displayName="FamilyId" ma:internalName="FamilyId0">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24BE49-6385-4DC9-A21C-3EA0CBC5B0FE}">
  <ds:schemaRef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772418bd-5de2-4650-b412-1fdba20cb442"/>
    <ds:schemaRef ds:uri="http://schemas.microsoft.com/office/infopath/2007/PartnerControls"/>
    <ds:schemaRef ds:uri="e5969812-aec6-4691-84ac-c1170ca3a44a"/>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3C91F911-0F4A-4B95-B98C-0050C53D1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969812-aec6-4691-84ac-c1170ca3a44a"/>
    <ds:schemaRef ds:uri="772418bd-5de2-4650-b412-1fdba20cb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3076</TotalTime>
  <Words>1475</Words>
  <Application>Microsoft Office PowerPoint</Application>
  <PresentationFormat>On-screen Show (4:3)</PresentationFormat>
  <Paragraphs>151</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Myriad Pro</vt:lpstr>
      <vt:lpstr>Wingdings</vt:lpstr>
      <vt:lpstr>Office 2013 - 2022 Theme</vt:lpstr>
      <vt:lpstr>Town of Saugeen Shores Proposed CIP Amendment and Guide Overview  Presentation </vt:lpstr>
      <vt:lpstr>HOUSING-FOCUSED INCENTIVES</vt:lpstr>
      <vt:lpstr>CIP REVIEW PROCESS</vt:lpstr>
      <vt:lpstr>TOWN-WIDE CIPA</vt:lpstr>
      <vt:lpstr>CIP RESERVE SUPPORTED BY HOUSING ACCELERATOR FUND (HAF)</vt:lpstr>
      <vt:lpstr>General Eligibility</vt:lpstr>
      <vt:lpstr>Affordable Housing</vt:lpstr>
      <vt:lpstr>Program 1: Development Charge (DC) Grant</vt:lpstr>
      <vt:lpstr>Program 2: Additional Residential Unit (ARU) Grant</vt:lpstr>
      <vt:lpstr>Program 3: Affordable Missing Middle Grant</vt:lpstr>
      <vt:lpstr>Program 4: Municipal Fees Grant</vt:lpstr>
      <vt:lpstr>Program 5: Municipal Property Acquisition and Disposition for Affordable Housing</vt:lpstr>
      <vt:lpstr>RELATIONSHIP BETWEEN PROGRAMS </vt:lpstr>
      <vt:lpstr>IMPLEMENTATION CONSIDERATIONS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 Perry Downtown Community Improvement Plan</dc:title>
  <dc:creator>Kim Wilmot</dc:creator>
  <cp:lastModifiedBy>Kristen Sears</cp:lastModifiedBy>
  <cp:revision>75</cp:revision>
  <cp:lastPrinted>2026-04-27T14:09:45Z</cp:lastPrinted>
  <dcterms:created xsi:type="dcterms:W3CDTF">2019-10-23T19:38:41Z</dcterms:created>
  <dcterms:modified xsi:type="dcterms:W3CDTF">2026-04-28T17:55:13Z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0x010100658619C53A8A417DAE26FD859E814F3E0017310D5E9561F34DB10F8CFD6CF6E890</vt:lpwstr>
  </property>
</Properties>
</file>